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35.jpg" ContentType="image/png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256" r:id="rId3"/>
    <p:sldId id="332" r:id="rId4"/>
    <p:sldId id="292" r:id="rId5"/>
    <p:sldId id="337" r:id="rId6"/>
    <p:sldId id="333" r:id="rId7"/>
    <p:sldId id="343" r:id="rId8"/>
    <p:sldId id="305" r:id="rId9"/>
    <p:sldId id="324" r:id="rId10"/>
    <p:sldId id="323" r:id="rId11"/>
    <p:sldId id="325" r:id="rId12"/>
    <p:sldId id="307" r:id="rId13"/>
    <p:sldId id="313" r:id="rId14"/>
    <p:sldId id="326" r:id="rId15"/>
    <p:sldId id="336" r:id="rId16"/>
    <p:sldId id="344" r:id="rId17"/>
    <p:sldId id="348" r:id="rId18"/>
    <p:sldId id="338" r:id="rId19"/>
    <p:sldId id="317" r:id="rId20"/>
    <p:sldId id="339" r:id="rId21"/>
    <p:sldId id="328" r:id="rId22"/>
    <p:sldId id="340" r:id="rId23"/>
    <p:sldId id="345" r:id="rId24"/>
    <p:sldId id="319" r:id="rId25"/>
    <p:sldId id="346" r:id="rId26"/>
    <p:sldId id="312" r:id="rId27"/>
    <p:sldId id="302" r:id="rId28"/>
    <p:sldId id="276" r:id="rId29"/>
    <p:sldId id="309" r:id="rId30"/>
    <p:sldId id="327" r:id="rId31"/>
    <p:sldId id="329" r:id="rId32"/>
    <p:sldId id="330" r:id="rId33"/>
    <p:sldId id="318" r:id="rId34"/>
    <p:sldId id="347" r:id="rId35"/>
  </p:sldIdLst>
  <p:sldSz cx="12192000" cy="6858000"/>
  <p:notesSz cx="6797675" cy="99282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leres" initials="DC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EF578A-33C9-415A-BF78-DC33DFA273C2}">
  <a:tblStyle styleId="{B6EF578A-33C9-415A-BF78-DC33DFA273C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Style>
        <a:tcBdr/>
        <a:fill>
          <a:solidFill>
            <a:srgbClr val="D0DEEF"/>
          </a:solidFill>
        </a:fill>
      </a:tcStyle>
    </a:band1H>
    <a:band1V>
      <a:tcStyle>
        <a:tcBdr/>
        <a:fill>
          <a:solidFill>
            <a:srgbClr val="D0DEEF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659DD83-DF73-459C-A224-EB9C8445BEE4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4"/>
    <p:restoredTop sz="86518"/>
  </p:normalViewPr>
  <p:slideViewPr>
    <p:cSldViewPr snapToGrid="0" snapToObjects="1">
      <p:cViewPr varScale="1">
        <p:scale>
          <a:sx n="56" d="100"/>
          <a:sy n="56" d="100"/>
        </p:scale>
        <p:origin x="208" y="86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2808"/>
    </p:cViewPr>
  </p:outlineViewPr>
  <p:notesTextViewPr>
    <p:cViewPr>
      <p:scale>
        <a:sx n="1" d="1"/>
        <a:sy n="1" d="1"/>
      </p:scale>
      <p:origin x="0" y="-384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Library/Containers/com.microsoft.Excel/Data/Library/Application%20Support/Microsoft/Results%20-%20CNN%20(version%201).xlsb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Library/Containers/com.microsoft.Excel/Data/Library/Application%20Support/Microsoft/Results%20-%20CNN%20(version%201).xlsb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idcleres/DeepShape/DeepLearningPolycubing/Results/Book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000000536864729E-2"/>
          <c:y val="0.11477009638370975"/>
          <c:w val="0.96999999892627053"/>
          <c:h val="0.80392794692422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 - Activation'!$A$22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Activation'!$B$22:$I$22</c:f>
              <c:numCache>
                <c:formatCode>General</c:formatCode>
                <c:ptCount val="8"/>
                <c:pt idx="0">
                  <c:v>97.682900000000004</c:v>
                </c:pt>
                <c:pt idx="1">
                  <c:v>99.976200000000006</c:v>
                </c:pt>
                <c:pt idx="2">
                  <c:v>97.396450000000002</c:v>
                </c:pt>
                <c:pt idx="3">
                  <c:v>99.982429999999994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C7-6E4F-95D6-A3DF096478AA}"/>
            </c:ext>
          </c:extLst>
        </c:ser>
        <c:ser>
          <c:idx val="1"/>
          <c:order val="1"/>
          <c:tx>
            <c:strRef>
              <c:f>'Leaky Relu - Activation'!$A$23</c:f>
              <c:strCache>
                <c:ptCount val="1"/>
                <c:pt idx="0">
                  <c:v>Adamax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Activation'!$B$23:$I$23</c:f>
              <c:numCache>
                <c:formatCode>General</c:formatCode>
                <c:ptCount val="8"/>
                <c:pt idx="0">
                  <c:v>98.036095000000003</c:v>
                </c:pt>
                <c:pt idx="1">
                  <c:v>99.994575999999995</c:v>
                </c:pt>
                <c:pt idx="2">
                  <c:v>96.92098</c:v>
                </c:pt>
                <c:pt idx="3">
                  <c:v>99.984534999999994</c:v>
                </c:pt>
                <c:pt idx="4">
                  <c:v>97.450159999999997</c:v>
                </c:pt>
                <c:pt idx="5">
                  <c:v>99.993160000000003</c:v>
                </c:pt>
                <c:pt idx="6">
                  <c:v>97.153930000000003</c:v>
                </c:pt>
                <c:pt idx="7">
                  <c:v>99.996269999999996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C7-6E4F-95D6-A3DF096478AA}"/>
            </c:ext>
          </c:extLst>
        </c:ser>
        <c:ser>
          <c:idx val="2"/>
          <c:order val="2"/>
          <c:tx>
            <c:strRef>
              <c:f>'Leaky Relu - Activation'!$A$24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Activation'!$B$24:$I$24</c:f>
              <c:numCache>
                <c:formatCode>General</c:formatCode>
                <c:ptCount val="8"/>
                <c:pt idx="0">
                  <c:v>97.11609</c:v>
                </c:pt>
                <c:pt idx="1">
                  <c:v>99.714489999999998</c:v>
                </c:pt>
                <c:pt idx="2">
                  <c:v>97.309364000000002</c:v>
                </c:pt>
                <c:pt idx="3">
                  <c:v>99.862129999999993</c:v>
                </c:pt>
                <c:pt idx="4">
                  <c:v>97.124840000000006</c:v>
                </c:pt>
                <c:pt idx="5">
                  <c:v>99.989279999999994</c:v>
                </c:pt>
                <c:pt idx="6">
                  <c:v>97.791340000000005</c:v>
                </c:pt>
                <c:pt idx="7">
                  <c:v>99.984939999999995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C7-6E4F-95D6-A3DF096478AA}"/>
            </c:ext>
          </c:extLst>
        </c:ser>
        <c:ser>
          <c:idx val="3"/>
          <c:order val="3"/>
          <c:tx>
            <c:strRef>
              <c:f>'Leaky Relu - Activation'!$A$25</c:f>
              <c:strCache>
                <c:ptCount val="1"/>
                <c:pt idx="0">
                  <c:v>RMS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Activation'!$B$25:$I$25</c:f>
              <c:numCache>
                <c:formatCode>General</c:formatCode>
                <c:ptCount val="8"/>
                <c:pt idx="0">
                  <c:v>97.199100000000001</c:v>
                </c:pt>
                <c:pt idx="1">
                  <c:v>99.845579999999998</c:v>
                </c:pt>
                <c:pt idx="2">
                  <c:v>97.240600000000001</c:v>
                </c:pt>
                <c:pt idx="3">
                  <c:v>99.899289999999993</c:v>
                </c:pt>
                <c:pt idx="4">
                  <c:v>97.600300000000004</c:v>
                </c:pt>
                <c:pt idx="5">
                  <c:v>99.55274</c:v>
                </c:pt>
                <c:pt idx="6">
                  <c:v>97.956140000000005</c:v>
                </c:pt>
                <c:pt idx="7">
                  <c:v>99.984534999999994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C7-6E4F-95D6-A3DF09647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25130960"/>
        <c:axId val="1108142560"/>
      </c:barChart>
      <c:catAx>
        <c:axId val="625130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8142560"/>
        <c:crosses val="autoZero"/>
        <c:auto val="1"/>
        <c:lblAlgn val="ctr"/>
        <c:lblOffset val="100"/>
        <c:noMultiLvlLbl val="0"/>
      </c:catAx>
      <c:valAx>
        <c:axId val="110814256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Accuracy (in 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25130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>
                <a:effectLst/>
              </a:rPr>
              <a:t>cNN - Activation function Comparison - Batch Size 5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Sheet2!$G$1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5">
                <a:alpha val="19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FE-EA41-A624-14E31DDA9F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Sheet2!$A$2:$A$5</c:f>
              <c:strCache>
                <c:ptCount val="4"/>
                <c:pt idx="0">
                  <c:v>LeakyReLU(0.2)</c:v>
                </c:pt>
                <c:pt idx="1">
                  <c:v>ReLu</c:v>
                </c:pt>
                <c:pt idx="2">
                  <c:v>elu</c:v>
                </c:pt>
                <c:pt idx="3">
                  <c:v>tanh</c:v>
                </c:pt>
              </c:strCache>
            </c:strRef>
          </c:cat>
          <c:val>
            <c:numRef>
              <c:f>Sheet2!$G$2:$G$5</c:f>
              <c:numCache>
                <c:formatCode>General</c:formatCode>
                <c:ptCount val="4"/>
                <c:pt idx="0">
                  <c:v>99.900899999999993</c:v>
                </c:pt>
                <c:pt idx="1">
                  <c:v>99.98</c:v>
                </c:pt>
                <c:pt idx="2">
                  <c:v>100</c:v>
                </c:pt>
                <c:pt idx="3">
                  <c:v>99.990089999999995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FE-EA41-A624-14E31DDA9FB6}"/>
            </c:ext>
          </c:extLst>
        </c:ser>
        <c:ser>
          <c:idx val="1"/>
          <c:order val="1"/>
          <c:tx>
            <c:strRef>
              <c:f>Sheet2!$I$1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3">
                <a:alpha val="17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FE-EA41-A624-14E31DDA9F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Sheet2!$A$2:$A$5</c:f>
              <c:strCache>
                <c:ptCount val="4"/>
                <c:pt idx="0">
                  <c:v>LeakyReLU(0.2)</c:v>
                </c:pt>
                <c:pt idx="1">
                  <c:v>ReLu</c:v>
                </c:pt>
                <c:pt idx="2">
                  <c:v>elu</c:v>
                </c:pt>
                <c:pt idx="3">
                  <c:v>tanh</c:v>
                </c:pt>
              </c:strCache>
            </c:strRef>
          </c:cat>
          <c:val>
            <c:numRef>
              <c:f>Sheet2!$I$2:$I$5</c:f>
              <c:numCache>
                <c:formatCode>General</c:formatCode>
                <c:ptCount val="4"/>
                <c:pt idx="0">
                  <c:v>95.885000000000005</c:v>
                </c:pt>
                <c:pt idx="1">
                  <c:v>96.77</c:v>
                </c:pt>
                <c:pt idx="2">
                  <c:v>97.114999999999995</c:v>
                </c:pt>
                <c:pt idx="3">
                  <c:v>96.888850000000005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FE-EA41-A624-14E31DDA9F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0803696"/>
        <c:axId val="1740799744"/>
      </c:barChart>
      <c:catAx>
        <c:axId val="1740803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0799744"/>
        <c:crosses val="autoZero"/>
        <c:auto val="1"/>
        <c:lblAlgn val="ctr"/>
        <c:lblOffset val="100"/>
        <c:noMultiLvlLbl val="0"/>
      </c:catAx>
      <c:valAx>
        <c:axId val="1740799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0803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000000536864729E-2"/>
          <c:y val="0.11477009638370975"/>
          <c:w val="0.96999999892627053"/>
          <c:h val="0.80392794692422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 - Activation'!$A$22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5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Activation'!$B$22:$I$22</c:f>
              <c:numCache>
                <c:formatCode>General</c:formatCode>
                <c:ptCount val="8"/>
                <c:pt idx="0">
                  <c:v>97.682900000000004</c:v>
                </c:pt>
                <c:pt idx="1">
                  <c:v>99.976200000000006</c:v>
                </c:pt>
                <c:pt idx="2">
                  <c:v>97.396450000000002</c:v>
                </c:pt>
                <c:pt idx="3">
                  <c:v>99.982429999999994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C7-6E4F-95D6-A3DF096478AA}"/>
            </c:ext>
          </c:extLst>
        </c:ser>
        <c:ser>
          <c:idx val="1"/>
          <c:order val="1"/>
          <c:tx>
            <c:strRef>
              <c:f>'Leaky Relu - Activation'!$A$23</c:f>
              <c:strCache>
                <c:ptCount val="1"/>
                <c:pt idx="0">
                  <c:v>Adamax</c:v>
                </c:pt>
              </c:strCache>
            </c:strRef>
          </c:tx>
          <c:spPr>
            <a:solidFill>
              <a:schemeClr val="accent2">
                <a:alpha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EBCF-114D-959C-D90C1AF74B9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CF-114D-959C-D90C1AF74B9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Activation'!$B$23:$I$23</c:f>
              <c:numCache>
                <c:formatCode>General</c:formatCode>
                <c:ptCount val="8"/>
                <c:pt idx="0">
                  <c:v>98.036095000000003</c:v>
                </c:pt>
                <c:pt idx="1">
                  <c:v>99.994575999999995</c:v>
                </c:pt>
                <c:pt idx="2">
                  <c:v>96.92098</c:v>
                </c:pt>
                <c:pt idx="3">
                  <c:v>99.984534999999994</c:v>
                </c:pt>
                <c:pt idx="4">
                  <c:v>97.450159999999997</c:v>
                </c:pt>
                <c:pt idx="5">
                  <c:v>99.993160000000003</c:v>
                </c:pt>
                <c:pt idx="6">
                  <c:v>97.153930000000003</c:v>
                </c:pt>
                <c:pt idx="7">
                  <c:v>99.996269999999996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C7-6E4F-95D6-A3DF096478AA}"/>
            </c:ext>
          </c:extLst>
        </c:ser>
        <c:ser>
          <c:idx val="2"/>
          <c:order val="2"/>
          <c:tx>
            <c:strRef>
              <c:f>'Leaky Relu - Activation'!$A$24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3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Activation'!$B$24:$I$24</c:f>
              <c:numCache>
                <c:formatCode>General</c:formatCode>
                <c:ptCount val="8"/>
                <c:pt idx="0">
                  <c:v>97.11609</c:v>
                </c:pt>
                <c:pt idx="1">
                  <c:v>99.714489999999998</c:v>
                </c:pt>
                <c:pt idx="2">
                  <c:v>97.309364000000002</c:v>
                </c:pt>
                <c:pt idx="3">
                  <c:v>99.862129999999993</c:v>
                </c:pt>
                <c:pt idx="4">
                  <c:v>97.124840000000006</c:v>
                </c:pt>
                <c:pt idx="5">
                  <c:v>99.989279999999994</c:v>
                </c:pt>
                <c:pt idx="6">
                  <c:v>97.791340000000005</c:v>
                </c:pt>
                <c:pt idx="7">
                  <c:v>99.984939999999995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C7-6E4F-95D6-A3DF096478AA}"/>
            </c:ext>
          </c:extLst>
        </c:ser>
        <c:ser>
          <c:idx val="3"/>
          <c:order val="3"/>
          <c:tx>
            <c:strRef>
              <c:f>'Leaky Relu - Activation'!$A$25</c:f>
              <c:strCache>
                <c:ptCount val="1"/>
                <c:pt idx="0">
                  <c:v>RMS</c:v>
                </c:pt>
              </c:strCache>
            </c:strRef>
          </c:tx>
          <c:spPr>
            <a:solidFill>
              <a:schemeClr val="accent4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 - Activation'!$B$21:$I$21</c:f>
              <c:strCache>
                <c:ptCount val="8"/>
                <c:pt idx="0">
                  <c:v>Validation - Sigmoid - 4F</c:v>
                </c:pt>
                <c:pt idx="1">
                  <c:v>Training - Sigmoid - 4F</c:v>
                </c:pt>
                <c:pt idx="2">
                  <c:v>Validation - Sigmoid - 8F</c:v>
                </c:pt>
                <c:pt idx="3">
                  <c:v>Training - Sigmoid - 8F</c:v>
                </c:pt>
                <c:pt idx="4">
                  <c:v>Validation - Softmax - 4F</c:v>
                </c:pt>
                <c:pt idx="5">
                  <c:v>Training - Softmax - 4F</c:v>
                </c:pt>
                <c:pt idx="6">
                  <c:v>Validation - Softmax - 8F</c:v>
                </c:pt>
                <c:pt idx="7">
                  <c:v>Training - Softmax - 8F</c:v>
                </c:pt>
              </c:strCache>
            </c:strRef>
          </c:cat>
          <c:val>
            <c:numRef>
              <c:f>'Leaky Relu - Activation'!$B$25:$I$25</c:f>
              <c:numCache>
                <c:formatCode>General</c:formatCode>
                <c:ptCount val="8"/>
                <c:pt idx="0">
                  <c:v>97.199100000000001</c:v>
                </c:pt>
                <c:pt idx="1">
                  <c:v>99.845579999999998</c:v>
                </c:pt>
                <c:pt idx="2">
                  <c:v>97.240600000000001</c:v>
                </c:pt>
                <c:pt idx="3">
                  <c:v>99.899289999999993</c:v>
                </c:pt>
                <c:pt idx="4">
                  <c:v>97.600300000000004</c:v>
                </c:pt>
                <c:pt idx="5">
                  <c:v>99.55274</c:v>
                </c:pt>
                <c:pt idx="6">
                  <c:v>97.956140000000005</c:v>
                </c:pt>
                <c:pt idx="7">
                  <c:v>99.984534999999994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C7-6E4F-95D6-A3DF096478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25130960"/>
        <c:axId val="1108142560"/>
      </c:barChart>
      <c:catAx>
        <c:axId val="625130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8142560"/>
        <c:crosses val="autoZero"/>
        <c:auto val="1"/>
        <c:lblAlgn val="ctr"/>
        <c:lblOffset val="100"/>
        <c:noMultiLvlLbl val="0"/>
      </c:catAx>
      <c:valAx>
        <c:axId val="110814256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0" i="0" cap="all" baseline="0" dirty="0">
                    <a:effectLst/>
                  </a:rPr>
                  <a:t>Accuracy (in %)</a:t>
                </a:r>
                <a:endParaRPr lang="en-US" sz="9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25130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>
                <a:effectLst/>
              </a:rPr>
              <a:t>cNN - Activation function Comparison - Batch Size 5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Sheet2!$G$1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5">
                <a:alpha val="19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248-1B47-831F-734448050A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Sheet2!$A$2:$A$5</c:f>
              <c:strCache>
                <c:ptCount val="4"/>
                <c:pt idx="0">
                  <c:v>LeakyReLU(0.2)</c:v>
                </c:pt>
                <c:pt idx="1">
                  <c:v>ReLu</c:v>
                </c:pt>
                <c:pt idx="2">
                  <c:v>elu</c:v>
                </c:pt>
                <c:pt idx="3">
                  <c:v>tanh</c:v>
                </c:pt>
              </c:strCache>
            </c:strRef>
          </c:cat>
          <c:val>
            <c:numRef>
              <c:f>Sheet2!$G$2:$G$5</c:f>
              <c:numCache>
                <c:formatCode>General</c:formatCode>
                <c:ptCount val="4"/>
                <c:pt idx="0">
                  <c:v>99.900899999999993</c:v>
                </c:pt>
                <c:pt idx="1">
                  <c:v>99.98</c:v>
                </c:pt>
                <c:pt idx="2">
                  <c:v>100</c:v>
                </c:pt>
                <c:pt idx="3">
                  <c:v>99.990089999999995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48-1B47-831F-734448050A79}"/>
            </c:ext>
          </c:extLst>
        </c:ser>
        <c:ser>
          <c:idx val="1"/>
          <c:order val="1"/>
          <c:tx>
            <c:strRef>
              <c:f>Sheet2!$I$1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3">
                <a:alpha val="17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248-1B47-831F-734448050A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Sheet2!$A$2:$A$5</c:f>
              <c:strCache>
                <c:ptCount val="4"/>
                <c:pt idx="0">
                  <c:v>LeakyReLU(0.2)</c:v>
                </c:pt>
                <c:pt idx="1">
                  <c:v>ReLu</c:v>
                </c:pt>
                <c:pt idx="2">
                  <c:v>elu</c:v>
                </c:pt>
                <c:pt idx="3">
                  <c:v>tanh</c:v>
                </c:pt>
              </c:strCache>
            </c:strRef>
          </c:cat>
          <c:val>
            <c:numRef>
              <c:f>Sheet2!$I$2:$I$5</c:f>
              <c:numCache>
                <c:formatCode>General</c:formatCode>
                <c:ptCount val="4"/>
                <c:pt idx="0">
                  <c:v>95.885000000000005</c:v>
                </c:pt>
                <c:pt idx="1">
                  <c:v>96.77</c:v>
                </c:pt>
                <c:pt idx="2">
                  <c:v>97.114999999999995</c:v>
                </c:pt>
                <c:pt idx="3">
                  <c:v>96.888850000000005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48-1B47-831F-734448050A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740803696"/>
        <c:axId val="1740799744"/>
      </c:barChart>
      <c:catAx>
        <c:axId val="1740803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0799744"/>
        <c:crosses val="autoZero"/>
        <c:auto val="1"/>
        <c:lblAlgn val="ctr"/>
        <c:lblOffset val="100"/>
        <c:noMultiLvlLbl val="0"/>
      </c:catAx>
      <c:valAx>
        <c:axId val="1740799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40803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Sigmoid - Light</a:t>
            </a:r>
            <a:r>
              <a:rPr lang="en-US" baseline="0"/>
              <a:t> Model - Trainning vs. Validation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30644268774703559"/>
          <c:w val="0.93888888888888888"/>
          <c:h val="0.49117830132893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Relu'!$B$3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Relu'!$B$4:$B$7</c:f>
              <c:numCache>
                <c:formatCode>General</c:formatCode>
                <c:ptCount val="4"/>
                <c:pt idx="0">
                  <c:v>97.682900000000004</c:v>
                </c:pt>
                <c:pt idx="1">
                  <c:v>98.036095000000003</c:v>
                </c:pt>
                <c:pt idx="2">
                  <c:v>97.11609</c:v>
                </c:pt>
                <c:pt idx="3">
                  <c:v>97.199100000000001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9-C142-8E97-C5311C7F6EC0}"/>
            </c:ext>
          </c:extLst>
        </c:ser>
        <c:ser>
          <c:idx val="1"/>
          <c:order val="1"/>
          <c:tx>
            <c:strRef>
              <c:f>'Leaky Relu'!$C$3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Relu'!$C$4:$C$7</c:f>
              <c:numCache>
                <c:formatCode>General</c:formatCode>
                <c:ptCount val="4"/>
                <c:pt idx="0">
                  <c:v>99.976200000000006</c:v>
                </c:pt>
                <c:pt idx="1">
                  <c:v>99.994575999999995</c:v>
                </c:pt>
                <c:pt idx="2">
                  <c:v>99.714489999999998</c:v>
                </c:pt>
                <c:pt idx="3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9-C142-8E97-C5311C7F6E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Sigmoid - Light</a:t>
            </a:r>
            <a:r>
              <a:rPr lang="en-US" baseline="0"/>
              <a:t>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5245370370370368"/>
          <c:w val="0.93888888888888888"/>
          <c:h val="0.524389399241761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Relu'!$A$4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Relu'!$B$4:$C$4</c:f>
              <c:numCache>
                <c:formatCode>General</c:formatCode>
                <c:ptCount val="2"/>
                <c:pt idx="0">
                  <c:v>97.682900000000004</c:v>
                </c:pt>
                <c:pt idx="1">
                  <c:v>99.976200000000006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5-4245-926B-308D57BC12A3}"/>
            </c:ext>
          </c:extLst>
        </c:ser>
        <c:ser>
          <c:idx val="1"/>
          <c:order val="1"/>
          <c:tx>
            <c:strRef>
              <c:f>'Leaky Relu'!$A$5</c:f>
              <c:strCache>
                <c:ptCount val="1"/>
                <c:pt idx="0">
                  <c:v>Adamax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Relu'!$B$5:$C$5</c:f>
              <c:numCache>
                <c:formatCode>General</c:formatCode>
                <c:ptCount val="2"/>
                <c:pt idx="0">
                  <c:v>98.036095000000003</c:v>
                </c:pt>
                <c:pt idx="1">
                  <c:v>99.994575999999995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5-4245-926B-308D57BC12A3}"/>
            </c:ext>
          </c:extLst>
        </c:ser>
        <c:ser>
          <c:idx val="2"/>
          <c:order val="2"/>
          <c:tx>
            <c:strRef>
              <c:f>'Leaky Relu'!$A$6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Relu'!$B$6:$C$6</c:f>
              <c:numCache>
                <c:formatCode>General</c:formatCode>
                <c:ptCount val="2"/>
                <c:pt idx="0">
                  <c:v>97.11609</c:v>
                </c:pt>
                <c:pt idx="1">
                  <c:v>99.714489999999998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5-4245-926B-308D57BC12A3}"/>
            </c:ext>
          </c:extLst>
        </c:ser>
        <c:ser>
          <c:idx val="3"/>
          <c:order val="3"/>
          <c:tx>
            <c:strRef>
              <c:f>'Leaky Relu'!$A$7</c:f>
              <c:strCache>
                <c:ptCount val="1"/>
                <c:pt idx="0">
                  <c:v>RMS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Relu'!$B$7:$C$7</c:f>
              <c:numCache>
                <c:formatCode>General</c:formatCode>
                <c:ptCount val="2"/>
                <c:pt idx="0">
                  <c:v>97.199100000000001</c:v>
                </c:pt>
                <c:pt idx="1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5-4245-926B-308D57BC12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cap="all" normalizeH="0" baseline="0">
                <a:effectLst/>
              </a:rPr>
              <a:t>Relu Activation - Sigmoid FC- Light Model </a:t>
            </a:r>
            <a:r>
              <a:rPr lang="en-US"/>
              <a:t>- Light</a:t>
            </a:r>
            <a:r>
              <a:rPr lang="en-US" baseline="0"/>
              <a:t> Model - Trainning vs. Validation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34417857673451197"/>
          <c:w val="0.93888888888888888"/>
          <c:h val="0.453442579111573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'ReLu - Activation'!$B$3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'ReLu - Activation'!$B$4:$B$7</c:f>
              <c:numCache>
                <c:formatCode>General</c:formatCode>
                <c:ptCount val="4"/>
                <c:pt idx="0">
                  <c:v>97.52319</c:v>
                </c:pt>
                <c:pt idx="1">
                  <c:v>98.142296000000002</c:v>
                </c:pt>
                <c:pt idx="2">
                  <c:v>96.434325999999999</c:v>
                </c:pt>
                <c:pt idx="3">
                  <c:v>96.318359999999998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36-9D47-B877-A8C53317E170}"/>
            </c:ext>
          </c:extLst>
        </c:ser>
        <c:ser>
          <c:idx val="1"/>
          <c:order val="1"/>
          <c:tx>
            <c:strRef>
              <c:f>'Leaky Relu - Activation'!$C$3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 - Activation'!$C$4:$C$7</c:f>
              <c:numCache>
                <c:formatCode>General</c:formatCode>
                <c:ptCount val="4"/>
                <c:pt idx="0">
                  <c:v>99.976200000000006</c:v>
                </c:pt>
                <c:pt idx="1">
                  <c:v>99.994575999999995</c:v>
                </c:pt>
                <c:pt idx="2">
                  <c:v>99.714489999999998</c:v>
                </c:pt>
                <c:pt idx="3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36-9D47-B877-A8C53317E17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cap="all" normalizeH="0" baseline="0">
                <a:effectLst/>
              </a:rPr>
              <a:t>Relu Activation - Sigmoid FC- Light Model - </a:t>
            </a:r>
            <a:r>
              <a:rPr lang="en-US"/>
              <a:t> - Light</a:t>
            </a:r>
            <a:r>
              <a:rPr lang="en-US" baseline="0"/>
              <a:t>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5245370370370368"/>
          <c:w val="0.93888888888888888"/>
          <c:h val="0.524389399241761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'ReLu - Activation'!$A$4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'ReLu - Activation'!$B$4:$C$4</c:f>
              <c:numCache>
                <c:formatCode>General</c:formatCode>
                <c:ptCount val="2"/>
                <c:pt idx="0">
                  <c:v>97.52319</c:v>
                </c:pt>
                <c:pt idx="1">
                  <c:v>99.923164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1-F442-A02D-6971CC91AAF5}"/>
            </c:ext>
          </c:extLst>
        </c:ser>
        <c:ser>
          <c:idx val="1"/>
          <c:order val="1"/>
          <c:tx>
            <c:strRef>
              <c:f>'Leaky Relu - Activation'!$A$5</c:f>
              <c:strCache>
                <c:ptCount val="1"/>
                <c:pt idx="0">
                  <c:v>Adamax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 - Activation'!$B$5:$C$5</c:f>
              <c:numCache>
                <c:formatCode>General</c:formatCode>
                <c:ptCount val="2"/>
                <c:pt idx="0">
                  <c:v>98.036095000000003</c:v>
                </c:pt>
                <c:pt idx="1">
                  <c:v>99.994575999999995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D1-F442-A02D-6971CC91AAF5}"/>
            </c:ext>
          </c:extLst>
        </c:ser>
        <c:ser>
          <c:idx val="2"/>
          <c:order val="2"/>
          <c:tx>
            <c:strRef>
              <c:f>'Leaky Relu - Activation'!$A$6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 - Activation'!$B$6:$C$6</c:f>
              <c:numCache>
                <c:formatCode>General</c:formatCode>
                <c:ptCount val="2"/>
                <c:pt idx="0">
                  <c:v>97.11609</c:v>
                </c:pt>
                <c:pt idx="1">
                  <c:v>99.714489999999998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D1-F442-A02D-6971CC91AAF5}"/>
            </c:ext>
          </c:extLst>
        </c:ser>
        <c:ser>
          <c:idx val="3"/>
          <c:order val="3"/>
          <c:tx>
            <c:strRef>
              <c:f>'Leaky Relu - Activation'!$A$7</c:f>
              <c:strCache>
                <c:ptCount val="1"/>
                <c:pt idx="0">
                  <c:v>RMS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'ReLu - Activation'!$B$3:$C$3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 - Activation'!$B$7:$C$7</c:f>
              <c:numCache>
                <c:formatCode>General</c:formatCode>
                <c:ptCount val="2"/>
                <c:pt idx="0">
                  <c:v>97.199100000000001</c:v>
                </c:pt>
                <c:pt idx="1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D1-F442-A02D-6971CC91AA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Sigmoid - Light</a:t>
            </a:r>
            <a:r>
              <a:rPr lang="en-US" baseline="0"/>
              <a:t> Model - Trainning vs. Validation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30644268774703559"/>
          <c:w val="0.93888888888888888"/>
          <c:h val="0.49117830132893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Relu'!$B$3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Relu'!$B$4:$B$7</c:f>
              <c:numCache>
                <c:formatCode>General</c:formatCode>
                <c:ptCount val="4"/>
                <c:pt idx="0">
                  <c:v>97.682900000000004</c:v>
                </c:pt>
                <c:pt idx="1">
                  <c:v>98.036095000000003</c:v>
                </c:pt>
                <c:pt idx="2">
                  <c:v>97.11609</c:v>
                </c:pt>
                <c:pt idx="3">
                  <c:v>97.199100000000001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9-C142-8E97-C5311C7F6EC0}"/>
            </c:ext>
          </c:extLst>
        </c:ser>
        <c:ser>
          <c:idx val="1"/>
          <c:order val="1"/>
          <c:tx>
            <c:strRef>
              <c:f>'Leaky Relu'!$C$3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Relu'!$A$4:$A$7</c:f>
              <c:strCache>
                <c:ptCount val="4"/>
                <c:pt idx="0">
                  <c:v>Adam</c:v>
                </c:pt>
                <c:pt idx="1">
                  <c:v>Adamax</c:v>
                </c:pt>
                <c:pt idx="2">
                  <c:v>SGD</c:v>
                </c:pt>
                <c:pt idx="3">
                  <c:v>RMS</c:v>
                </c:pt>
              </c:strCache>
            </c:strRef>
          </c:cat>
          <c:val>
            <c:numRef>
              <c:f>'Leaky Relu'!$C$4:$C$7</c:f>
              <c:numCache>
                <c:formatCode>General</c:formatCode>
                <c:ptCount val="4"/>
                <c:pt idx="0">
                  <c:v>99.976200000000006</c:v>
                </c:pt>
                <c:pt idx="1">
                  <c:v>99.994575999999995</c:v>
                </c:pt>
                <c:pt idx="2">
                  <c:v>99.714489999999998</c:v>
                </c:pt>
                <c:pt idx="3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9-C142-8E97-C5311C7F6E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Sigmoid - Light</a:t>
            </a:r>
            <a:r>
              <a:rPr lang="en-US" baseline="0"/>
              <a:t> Model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5245370370370368"/>
          <c:w val="0.93888888888888888"/>
          <c:h val="0.524389399241761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'Leaky Relu'!$A$4</c:f>
              <c:strCache>
                <c:ptCount val="1"/>
                <c:pt idx="0">
                  <c:v>Adam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Relu'!$B$4:$C$4</c:f>
              <c:numCache>
                <c:formatCode>General</c:formatCode>
                <c:ptCount val="2"/>
                <c:pt idx="0">
                  <c:v>97.682900000000004</c:v>
                </c:pt>
                <c:pt idx="1">
                  <c:v>99.976200000000006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5-4245-926B-308D57BC12A3}"/>
            </c:ext>
          </c:extLst>
        </c:ser>
        <c:ser>
          <c:idx val="1"/>
          <c:order val="1"/>
          <c:tx>
            <c:strRef>
              <c:f>'Leaky Relu'!$A$5</c:f>
              <c:strCache>
                <c:ptCount val="1"/>
                <c:pt idx="0">
                  <c:v>Adamax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Relu'!$B$5:$C$5</c:f>
              <c:numCache>
                <c:formatCode>General</c:formatCode>
                <c:ptCount val="2"/>
                <c:pt idx="0">
                  <c:v>98.036095000000003</c:v>
                </c:pt>
                <c:pt idx="1">
                  <c:v>99.994575999999995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5-4245-926B-308D57BC12A3}"/>
            </c:ext>
          </c:extLst>
        </c:ser>
        <c:ser>
          <c:idx val="2"/>
          <c:order val="2"/>
          <c:tx>
            <c:strRef>
              <c:f>'Leaky Relu'!$A$6</c:f>
              <c:strCache>
                <c:ptCount val="1"/>
                <c:pt idx="0">
                  <c:v>SGD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Relu'!$B$6:$C$6</c:f>
              <c:numCache>
                <c:formatCode>General</c:formatCode>
                <c:ptCount val="2"/>
                <c:pt idx="0">
                  <c:v>97.11609</c:v>
                </c:pt>
                <c:pt idx="1">
                  <c:v>99.714489999999998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5-4245-926B-308D57BC12A3}"/>
            </c:ext>
          </c:extLst>
        </c:ser>
        <c:ser>
          <c:idx val="3"/>
          <c:order val="3"/>
          <c:tx>
            <c:strRef>
              <c:f>'Leaky Relu'!$A$7</c:f>
              <c:strCache>
                <c:ptCount val="1"/>
                <c:pt idx="0">
                  <c:v>RMS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'Leaky Relu'!$B$3:$C$3</c:f>
              <c:strCache>
                <c:ptCount val="2"/>
                <c:pt idx="0">
                  <c:v>Validation</c:v>
                </c:pt>
                <c:pt idx="1">
                  <c:v>Training</c:v>
                </c:pt>
              </c:strCache>
            </c:strRef>
          </c:cat>
          <c:val>
            <c:numRef>
              <c:f>'Leaky Relu'!$B$7:$C$7</c:f>
              <c:numCache>
                <c:formatCode>General</c:formatCode>
                <c:ptCount val="2"/>
                <c:pt idx="0">
                  <c:v>97.199100000000001</c:v>
                </c:pt>
                <c:pt idx="1">
                  <c:v>99.845579999999998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5-4245-926B-308D57BC12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49595407"/>
        <c:axId val="949629855"/>
      </c:barChart>
      <c:catAx>
        <c:axId val="9495954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Optimizer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629855"/>
        <c:crosses val="autoZero"/>
        <c:auto val="1"/>
        <c:lblAlgn val="ctr"/>
        <c:lblOffset val="100"/>
        <c:noMultiLvlLbl val="0"/>
      </c:catAx>
      <c:valAx>
        <c:axId val="9496298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9595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8" cy="498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50446" y="0"/>
            <a:ext cx="2945658" cy="4981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20687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50446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ameter_spac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25000"/>
              <a:buFontTx/>
              <a:buChar char="-"/>
            </a:pPr>
            <a:r>
              <a:rPr lang="fr-CH" dirty="0"/>
              <a:t>Se présenter = David Cleres, </a:t>
            </a:r>
            <a:r>
              <a:rPr lang="fr-CH" dirty="0" err="1"/>
              <a:t>doing</a:t>
            </a:r>
            <a:r>
              <a:rPr lang="fr-CH" dirty="0"/>
              <a:t> </a:t>
            </a:r>
            <a:r>
              <a:rPr lang="fr-CH" dirty="0" err="1"/>
              <a:t>my</a:t>
            </a:r>
            <a:r>
              <a:rPr lang="fr-CH" dirty="0"/>
              <a:t> master in </a:t>
            </a:r>
            <a:r>
              <a:rPr lang="fr-CH" dirty="0" err="1"/>
              <a:t>Computational</a:t>
            </a:r>
            <a:r>
              <a:rPr lang="fr-CH" dirty="0"/>
              <a:t> Science &amp; Engineering (CSE) 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25000"/>
              <a:buFontTx/>
              <a:buChar char="-"/>
            </a:pPr>
            <a:endParaRPr dirty="0"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50446" y="9430089"/>
            <a:ext cx="2945658" cy="498134"/>
          </a:xfrm>
          <a:prstGeom prst="rect">
            <a:avLst/>
          </a:prstGeom>
          <a:noFill/>
          <a:ln>
            <a:noFill/>
          </a:ln>
        </p:spPr>
        <p:txBody>
          <a:bodyPr lIns="96925" tIns="48450" rIns="96925" bIns="48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Dans la dernière étape c’est ce que nous avons expliqué avant: On définit le </a:t>
            </a:r>
            <a:r>
              <a:rPr lang="fr-CH" baseline="0" dirty="0" err="1"/>
              <a:t>accumulator</a:t>
            </a:r>
            <a:r>
              <a:rPr lang="fr-CH" baseline="0" dirty="0"/>
              <a:t> </a:t>
            </a:r>
            <a:r>
              <a:rPr lang="fr-CH" baseline="0" dirty="0" err="1"/>
              <a:t>space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The corners end up to </a:t>
            </a:r>
            <a:r>
              <a:rPr lang="fr-CH" baseline="0" dirty="0" err="1"/>
              <a:t>be</a:t>
            </a:r>
            <a:r>
              <a:rPr lang="fr-CH" baseline="0" dirty="0"/>
              <a:t> the </a:t>
            </a:r>
            <a:r>
              <a:rPr lang="fr-CH" baseline="0" dirty="0" err="1"/>
              <a:t>cells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the </a:t>
            </a:r>
            <a:r>
              <a:rPr lang="fr-CH" baseline="0" dirty="0" err="1"/>
              <a:t>highest</a:t>
            </a:r>
            <a:r>
              <a:rPr lang="fr-CH" baseline="0" dirty="0"/>
              <a:t> values. </a:t>
            </a:r>
            <a:r>
              <a:rPr lang="fr-CH" baseline="0" dirty="0" err="1"/>
              <a:t>However</a:t>
            </a:r>
            <a:r>
              <a:rPr lang="fr-CH" baseline="0" dirty="0"/>
              <a:t> not all the </a:t>
            </a:r>
            <a:r>
              <a:rPr lang="fr-CH" baseline="0" dirty="0" err="1"/>
              <a:t>cells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the </a:t>
            </a:r>
            <a:r>
              <a:rPr lang="fr-CH" baseline="0" dirty="0" err="1"/>
              <a:t>highest</a:t>
            </a:r>
            <a:r>
              <a:rPr lang="fr-CH" baseline="0" dirty="0"/>
              <a:t> score are the real corners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Last </a:t>
            </a:r>
            <a:r>
              <a:rPr lang="fr-CH" baseline="0" dirty="0" err="1"/>
              <a:t>step</a:t>
            </a:r>
            <a:r>
              <a:rPr lang="fr-CH" baseline="0" dirty="0"/>
              <a:t> </a:t>
            </a:r>
            <a:r>
              <a:rPr lang="fr-CH" baseline="0" dirty="0" err="1"/>
              <a:t>we</a:t>
            </a:r>
            <a:r>
              <a:rPr lang="fr-CH" baseline="0" dirty="0"/>
              <a:t> control if the barycentre of the 3D </a:t>
            </a:r>
            <a:r>
              <a:rPr lang="fr-CH" baseline="0" dirty="0" err="1"/>
              <a:t>struture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</a:t>
            </a:r>
            <a:r>
              <a:rPr lang="fr-CH" baseline="0" dirty="0" err="1"/>
              <a:t>labelled</a:t>
            </a:r>
            <a:r>
              <a:rPr lang="fr-CH" baseline="0" dirty="0"/>
              <a:t> a </a:t>
            </a:r>
            <a:r>
              <a:rPr lang="fr-CH" baseline="0" dirty="0" err="1"/>
              <a:t>being</a:t>
            </a:r>
            <a:r>
              <a:rPr lang="fr-CH" baseline="0" dirty="0"/>
              <a:t> a part of the </a:t>
            </a:r>
            <a:r>
              <a:rPr lang="fr-CH" baseline="0" dirty="0" err="1"/>
              <a:t>strututure</a:t>
            </a:r>
            <a:r>
              <a:rPr lang="fr-CH" baseline="0" dirty="0"/>
              <a:t>. If </a:t>
            </a:r>
            <a:r>
              <a:rPr lang="fr-CH" baseline="0" dirty="0" err="1"/>
              <a:t>Yes</a:t>
            </a:r>
            <a:r>
              <a:rPr lang="fr-CH" baseline="0" dirty="0"/>
              <a:t>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add</a:t>
            </a:r>
            <a:r>
              <a:rPr lang="fr-CH" baseline="0" dirty="0"/>
              <a:t> the cube </a:t>
            </a:r>
            <a:r>
              <a:rPr lang="fr-CH" baseline="0" dirty="0" err="1"/>
              <a:t>else</a:t>
            </a:r>
            <a:r>
              <a:rPr lang="fr-CH" baseline="0" dirty="0"/>
              <a:t>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suppress</a:t>
            </a:r>
            <a:r>
              <a:rPr lang="fr-CH" baseline="0" dirty="0"/>
              <a:t> </a:t>
            </a:r>
            <a:r>
              <a:rPr lang="fr-CH" baseline="0" dirty="0" err="1"/>
              <a:t>it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As </a:t>
            </a:r>
            <a:r>
              <a:rPr lang="fr-CH" baseline="0" dirty="0" err="1"/>
              <a:t>you</a:t>
            </a:r>
            <a:r>
              <a:rPr lang="fr-CH" baseline="0" dirty="0"/>
              <a:t> </a:t>
            </a:r>
            <a:r>
              <a:rPr lang="fr-CH" baseline="0" dirty="0" err="1"/>
              <a:t>will</a:t>
            </a:r>
            <a:r>
              <a:rPr lang="fr-CH" baseline="0" dirty="0"/>
              <a:t> </a:t>
            </a:r>
            <a:r>
              <a:rPr lang="fr-CH" baseline="0" dirty="0" err="1"/>
              <a:t>see</a:t>
            </a:r>
            <a:r>
              <a:rPr lang="fr-CH" baseline="0" dirty="0"/>
              <a:t> in the </a:t>
            </a:r>
            <a:r>
              <a:rPr lang="fr-CH" baseline="0" dirty="0" err="1"/>
              <a:t>next</a:t>
            </a:r>
            <a:r>
              <a:rPr lang="fr-CH" baseline="0" dirty="0"/>
              <a:t> </a:t>
            </a:r>
            <a:r>
              <a:rPr lang="fr-CH" baseline="0" dirty="0" err="1"/>
              <a:t>sldie</a:t>
            </a:r>
            <a:r>
              <a:rPr lang="fr-CH" baseline="0" dirty="0"/>
              <a:t> </a:t>
            </a:r>
            <a:r>
              <a:rPr lang="fr-CH" baseline="0" dirty="0" err="1"/>
              <a:t>there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a local </a:t>
            </a:r>
            <a:r>
              <a:rPr lang="fr-CH" baseline="0" dirty="0" err="1"/>
              <a:t>voting</a:t>
            </a:r>
            <a:r>
              <a:rPr lang="fr-CH" baseline="0" dirty="0"/>
              <a:t> </a:t>
            </a:r>
            <a:r>
              <a:rPr lang="fr-CH" baseline="0" dirty="0" err="1"/>
              <a:t>which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</a:t>
            </a:r>
            <a:r>
              <a:rPr lang="fr-CH" baseline="0" dirty="0" err="1"/>
              <a:t>based</a:t>
            </a:r>
            <a:r>
              <a:rPr lang="fr-CH" baseline="0" dirty="0"/>
              <a:t> on the </a:t>
            </a:r>
            <a:r>
              <a:rPr lang="fr-CH" baseline="0" dirty="0" err="1"/>
              <a:t>same</a:t>
            </a:r>
            <a:r>
              <a:rPr lang="fr-CH" baseline="0" dirty="0"/>
              <a:t> </a:t>
            </a:r>
            <a:r>
              <a:rPr lang="fr-CH" baseline="0" dirty="0" err="1"/>
              <a:t>principle</a:t>
            </a:r>
            <a:r>
              <a:rPr lang="fr-CH" baseline="0" dirty="0"/>
              <a:t> but </a:t>
            </a:r>
            <a:r>
              <a:rPr lang="fr-CH" baseline="0" dirty="0" err="1"/>
              <a:t>only</a:t>
            </a:r>
            <a:r>
              <a:rPr lang="fr-CH" baseline="0" dirty="0"/>
              <a:t> </a:t>
            </a:r>
            <a:r>
              <a:rPr lang="fr-CH" baseline="0" dirty="0" err="1"/>
              <a:t>increases</a:t>
            </a:r>
            <a:r>
              <a:rPr lang="fr-CH" baseline="0" dirty="0"/>
              <a:t> the </a:t>
            </a:r>
            <a:r>
              <a:rPr lang="fr-CH" baseline="0" dirty="0" err="1"/>
              <a:t>whole</a:t>
            </a:r>
            <a:r>
              <a:rPr lang="fr-CH" baseline="0" dirty="0"/>
              <a:t> line and </a:t>
            </a:r>
            <a:r>
              <a:rPr lang="fr-CH" baseline="0" dirty="0" err="1"/>
              <a:t>column</a:t>
            </a:r>
            <a:r>
              <a:rPr lang="fr-CH" baseline="0" dirty="0"/>
              <a:t> </a:t>
            </a:r>
            <a:r>
              <a:rPr lang="fr-CH" baseline="0" dirty="0" err="1"/>
              <a:t>locally</a:t>
            </a:r>
            <a:r>
              <a:rPr lang="fr-CH" baseline="0" dirty="0"/>
              <a:t> and not </a:t>
            </a:r>
            <a:r>
              <a:rPr lang="fr-CH" baseline="0" dirty="0" err="1"/>
              <a:t>everywhere</a:t>
            </a:r>
            <a:r>
              <a:rPr lang="fr-CH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3100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Hough transform is an “old school” computer vision method that we used to correct the shapes that we obtained from the voxelization algorithm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purpose of the technique is to find imperfect instances of objects within a certain class of shapes by a voting procedure. This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voting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procedure is carried out in a 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 tooltip="Parameter space"/>
              </a:rPr>
              <a:t>parameter space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from which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object candidates are obtained as local maxima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so-called </a:t>
            </a:r>
            <a:r>
              <a:rPr lang="en-US" sz="1200" b="1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accumulator space 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that is explicitly constructed by the algorithm for computing the Hough transform.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219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Little</a:t>
            </a:r>
            <a:r>
              <a:rPr lang="fr-CH" baseline="0" dirty="0"/>
              <a:t> </a:t>
            </a:r>
            <a:r>
              <a:rPr lang="fr-CH" baseline="0" dirty="0" err="1"/>
              <a:t>improvement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 I </a:t>
            </a:r>
            <a:r>
              <a:rPr lang="fr-CH" baseline="0" dirty="0" err="1"/>
              <a:t>performed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Describe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 the corners </a:t>
            </a:r>
            <a:r>
              <a:rPr lang="fr-CH" baseline="0" dirty="0" err="1"/>
              <a:t>were</a:t>
            </a:r>
            <a:r>
              <a:rPr lang="fr-CH" baseline="0" dirty="0"/>
              <a:t> </a:t>
            </a:r>
            <a:r>
              <a:rPr lang="fr-CH" baseline="0" dirty="0" err="1"/>
              <a:t>easiier</a:t>
            </a:r>
            <a:r>
              <a:rPr lang="fr-CH" baseline="0" dirty="0"/>
              <a:t> to </a:t>
            </a:r>
            <a:r>
              <a:rPr lang="fr-CH" baseline="0" dirty="0" err="1"/>
              <a:t>find</a:t>
            </a:r>
            <a:r>
              <a:rPr lang="fr-CH" baseline="0" dirty="0"/>
              <a:t> by </a:t>
            </a:r>
            <a:r>
              <a:rPr lang="fr-CH" baseline="0" dirty="0" err="1"/>
              <a:t>doing</a:t>
            </a:r>
            <a:r>
              <a:rPr lang="fr-CH" baseline="0" dirty="0"/>
              <a:t> </a:t>
            </a:r>
            <a:r>
              <a:rPr lang="fr-CH" baseline="0" dirty="0" err="1"/>
              <a:t>so</a:t>
            </a:r>
            <a:r>
              <a:rPr lang="fr-CH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5895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42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So far </a:t>
            </a:r>
            <a:r>
              <a:rPr lang="fr-CH" baseline="0" dirty="0" err="1"/>
              <a:t>so</a:t>
            </a:r>
            <a:r>
              <a:rPr lang="fr-CH" baseline="0" dirty="0"/>
              <a:t> good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were</a:t>
            </a:r>
            <a:r>
              <a:rPr lang="fr-CH" baseline="0" dirty="0"/>
              <a:t> able to assemble all the single </a:t>
            </a:r>
            <a:r>
              <a:rPr lang="fr-CH" baseline="0" dirty="0" err="1"/>
              <a:t>pieces</a:t>
            </a:r>
            <a:r>
              <a:rPr lang="fr-CH" baseline="0" dirty="0"/>
              <a:t> in one, </a:t>
            </a:r>
            <a:r>
              <a:rPr lang="fr-CH" baseline="0" dirty="0" err="1"/>
              <a:t>easy</a:t>
            </a:r>
            <a:r>
              <a:rPr lang="fr-CH" baseline="0" dirty="0"/>
              <a:t> to use, efficient code in C++ #Happy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However</a:t>
            </a:r>
            <a:r>
              <a:rPr lang="fr-CH" baseline="0" dirty="0"/>
              <a:t>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found</a:t>
            </a:r>
            <a:r>
              <a:rPr lang="fr-CH" baseline="0" dirty="0"/>
              <a:t> no </a:t>
            </a:r>
            <a:r>
              <a:rPr lang="fr-CH" baseline="0" dirty="0" err="1"/>
              <a:t>way</a:t>
            </a:r>
            <a:r>
              <a:rPr lang="fr-CH" baseline="0" dirty="0"/>
              <a:t> to </a:t>
            </a:r>
            <a:r>
              <a:rPr lang="fr-CH" baseline="0" dirty="0" err="1"/>
              <a:t>reduce</a:t>
            </a:r>
            <a:r>
              <a:rPr lang="fr-CH" baseline="0" dirty="0"/>
              <a:t> the </a:t>
            </a:r>
            <a:r>
              <a:rPr lang="fr-CH" baseline="0" dirty="0" err="1"/>
              <a:t>complexity</a:t>
            </a:r>
            <a:r>
              <a:rPr lang="fr-CH" baseline="0" dirty="0"/>
              <a:t> of the cube </a:t>
            </a:r>
            <a:r>
              <a:rPr lang="fr-CH" baseline="0" dirty="0" err="1"/>
              <a:t>generation</a:t>
            </a:r>
            <a:r>
              <a:rPr lang="fr-CH" baseline="0" dirty="0"/>
              <a:t>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9309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="1" baseline="0" dirty="0"/>
              <a:t>ATTENTION: U-Net est un CNN mais avec des bridges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="0" baseline="0" dirty="0"/>
              <a:t>Donc le CNN était plus compliqué car il </a:t>
            </a:r>
            <a:r>
              <a:rPr lang="fr-CH" b="0" baseline="0" dirty="0" err="1"/>
              <a:t>flalait</a:t>
            </a:r>
            <a:r>
              <a:rPr lang="fr-CH" b="0" baseline="0" dirty="0"/>
              <a:t> faire de la </a:t>
            </a:r>
            <a:r>
              <a:rPr lang="fr-CH" b="0" baseline="0" dirty="0" err="1"/>
              <a:t>feature</a:t>
            </a:r>
            <a:r>
              <a:rPr lang="fr-CH" b="0" baseline="0" dirty="0"/>
              <a:t> extraction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436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- Faire une résumer de ce qu’on peut faire avec le SPA </a:t>
            </a:r>
            <a:r>
              <a:rPr lang="fr-CH" baseline="0" dirty="0" err="1"/>
              <a:t>toolkit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Designed</a:t>
            </a:r>
            <a:r>
              <a:rPr lang="fr-CH" baseline="0" dirty="0"/>
              <a:t> in python 2 but I </a:t>
            </a:r>
            <a:r>
              <a:rPr lang="fr-CH" baseline="0" dirty="0" err="1"/>
              <a:t>upgraded</a:t>
            </a:r>
            <a:r>
              <a:rPr lang="fr-CH" baseline="0" dirty="0"/>
              <a:t> </a:t>
            </a:r>
            <a:r>
              <a:rPr lang="fr-CH" baseline="0" dirty="0" err="1"/>
              <a:t>it</a:t>
            </a:r>
            <a:r>
              <a:rPr lang="fr-CH" baseline="0" dirty="0"/>
              <a:t> to python 3.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="1" baseline="0" dirty="0"/>
              <a:t>SPA </a:t>
            </a:r>
            <a:r>
              <a:rPr lang="fr-CH" b="1" baseline="0" dirty="0" err="1"/>
              <a:t>Toolkit</a:t>
            </a:r>
            <a:r>
              <a:rPr lang="fr-CH" b="1" baseline="0" dirty="0"/>
              <a:t> est la partie la plus longue du projet et donc c’est celle qui sera abordée avec le plus de </a:t>
            </a:r>
            <a:r>
              <a:rPr lang="fr-CH" b="1" baseline="0" dirty="0" err="1"/>
              <a:t>details</a:t>
            </a:r>
            <a:r>
              <a:rPr lang="fr-CH" b="1" baseline="0" dirty="0"/>
              <a:t> (et donc la plus longue)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345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 The </a:t>
            </a:r>
            <a:r>
              <a:rPr lang="fr-CH" baseline="0" dirty="0" err="1"/>
              <a:t>raw</a:t>
            </a:r>
            <a:r>
              <a:rPr lang="fr-CH" baseline="0" dirty="0"/>
              <a:t> </a:t>
            </a:r>
            <a:r>
              <a:rPr lang="fr-CH" baseline="0" dirty="0" err="1"/>
              <a:t>dataset</a:t>
            </a:r>
            <a:r>
              <a:rPr lang="fr-CH" baseline="0" dirty="0"/>
              <a:t> </a:t>
            </a:r>
            <a:r>
              <a:rPr lang="fr-CH" baseline="0" dirty="0" err="1"/>
              <a:t>consisted</a:t>
            </a:r>
            <a:r>
              <a:rPr lang="fr-CH" baseline="0" dirty="0"/>
              <a:t> of a collection of 1221 </a:t>
            </a:r>
            <a:r>
              <a:rPr lang="fr-CH" baseline="0" dirty="0" err="1"/>
              <a:t>stereolithography</a:t>
            </a:r>
            <a:r>
              <a:rPr lang="fr-CH" baseline="0" dirty="0"/>
              <a:t> (STL) files </a:t>
            </a:r>
            <a:r>
              <a:rPr lang="fr-CH" baseline="0" dirty="0" err="1"/>
              <a:t>containing</a:t>
            </a:r>
            <a:r>
              <a:rPr lang="fr-CH" baseline="0" dirty="0"/>
              <a:t> the </a:t>
            </a:r>
            <a:r>
              <a:rPr lang="fr-CH" baseline="0" dirty="0" err="1"/>
              <a:t>discretized</a:t>
            </a:r>
            <a:r>
              <a:rPr lang="fr-CH" baseline="0" dirty="0"/>
              <a:t> </a:t>
            </a:r>
            <a:r>
              <a:rPr lang="fr-CH" baseline="0" dirty="0" err="1"/>
              <a:t>shapes</a:t>
            </a:r>
            <a:r>
              <a:rPr lang="fr-CH" baseline="0" dirty="0"/>
              <a:t> of cars. </a:t>
            </a:r>
            <a:r>
              <a:rPr lang="fr-CH" baseline="0" dirty="0" err="1"/>
              <a:t>These</a:t>
            </a:r>
            <a:r>
              <a:rPr lang="fr-CH" baseline="0" dirty="0"/>
              <a:t> data </a:t>
            </a:r>
            <a:r>
              <a:rPr lang="fr-CH" baseline="0" dirty="0" err="1"/>
              <a:t>was</a:t>
            </a:r>
            <a:r>
              <a:rPr lang="fr-CH" baseline="0" dirty="0"/>
              <a:t> </a:t>
            </a:r>
            <a:r>
              <a:rPr lang="fr-CH" baseline="0" dirty="0" err="1"/>
              <a:t>processed</a:t>
            </a:r>
            <a:r>
              <a:rPr lang="fr-CH" baseline="0" dirty="0"/>
              <a:t> </a:t>
            </a:r>
            <a:r>
              <a:rPr lang="fr-CH" baseline="0" dirty="0" err="1"/>
              <a:t>using</a:t>
            </a:r>
            <a:r>
              <a:rPr lang="fr-CH" baseline="0" dirty="0"/>
              <a:t> the C++ pipeline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will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explained</a:t>
            </a:r>
            <a:r>
              <a:rPr lang="fr-CH" baseline="0" dirty="0"/>
              <a:t> in the \</a:t>
            </a:r>
            <a:r>
              <a:rPr lang="fr-CH" baseline="0" dirty="0" err="1"/>
              <a:t>textit</a:t>
            </a:r>
            <a:r>
              <a:rPr lang="fr-CH" baseline="0" dirty="0"/>
              <a:t>{</a:t>
            </a:r>
            <a:r>
              <a:rPr lang="fr-CH" baseline="0" dirty="0" err="1"/>
              <a:t>method</a:t>
            </a:r>
            <a:r>
              <a:rPr lang="fr-CH" baseline="0" dirty="0"/>
              <a:t>} section. By </a:t>
            </a:r>
            <a:r>
              <a:rPr lang="fr-CH" baseline="0" dirty="0" err="1"/>
              <a:t>using</a:t>
            </a:r>
            <a:r>
              <a:rPr lang="fr-CH" baseline="0" dirty="0"/>
              <a:t> </a:t>
            </a:r>
            <a:r>
              <a:rPr lang="fr-CH" baseline="0" dirty="0" err="1"/>
              <a:t>this</a:t>
            </a:r>
            <a:r>
              <a:rPr lang="fr-CH" baseline="0" dirty="0"/>
              <a:t> program, one </a:t>
            </a:r>
            <a:r>
              <a:rPr lang="fr-CH" baseline="0" dirty="0" err="1"/>
              <a:t>was</a:t>
            </a:r>
            <a:r>
              <a:rPr lang="fr-CH" baseline="0" dirty="0"/>
              <a:t> able to </a:t>
            </a:r>
            <a:r>
              <a:rPr lang="fr-CH" baseline="0" dirty="0" err="1"/>
              <a:t>generate</a:t>
            </a:r>
            <a:r>
              <a:rPr lang="fr-CH" baseline="0" dirty="0"/>
              <a:t> a </a:t>
            </a:r>
            <a:r>
              <a:rPr lang="fr-CH" baseline="0" dirty="0" err="1"/>
              <a:t>Polycube</a:t>
            </a:r>
            <a:r>
              <a:rPr lang="fr-CH" baseline="0" dirty="0"/>
              <a:t> structure </a:t>
            </a:r>
            <a:r>
              <a:rPr lang="fr-CH" baseline="0" dirty="0" err="1"/>
              <a:t>starting</a:t>
            </a:r>
            <a:r>
              <a:rPr lang="fr-CH" baseline="0" dirty="0"/>
              <a:t> </a:t>
            </a:r>
            <a:r>
              <a:rPr lang="fr-CH" baseline="0" dirty="0" err="1"/>
              <a:t>from</a:t>
            </a:r>
            <a:r>
              <a:rPr lang="fr-CH" baseline="0" dirty="0"/>
              <a:t> the </a:t>
            </a:r>
            <a:r>
              <a:rPr lang="fr-CH" baseline="0" dirty="0" err="1"/>
              <a:t>given</a:t>
            </a:r>
            <a:r>
              <a:rPr lang="fr-CH" baseline="0" dirty="0"/>
              <a:t> STL files (Fig. \</a:t>
            </a:r>
            <a:r>
              <a:rPr lang="fr-CH" baseline="0" dirty="0" err="1"/>
              <a:t>ref</a:t>
            </a:r>
            <a:r>
              <a:rPr lang="fr-CH" baseline="0" dirty="0"/>
              <a:t>{fig:fig1} \&amp; \</a:t>
            </a:r>
            <a:r>
              <a:rPr lang="fr-CH" baseline="0" dirty="0" err="1"/>
              <a:t>ref</a:t>
            </a:r>
            <a:r>
              <a:rPr lang="fr-CH" baseline="0" dirty="0"/>
              <a:t>{fig:fig2}). </a:t>
            </a:r>
            <a:r>
              <a:rPr lang="fr-CH" baseline="0" dirty="0" err="1"/>
              <a:t>These</a:t>
            </a:r>
            <a:r>
              <a:rPr lang="fr-CH" baseline="0" dirty="0"/>
              <a:t> </a:t>
            </a:r>
            <a:r>
              <a:rPr lang="fr-CH" baseline="0" dirty="0" err="1"/>
              <a:t>Polycube</a:t>
            </a:r>
            <a:r>
              <a:rPr lang="fr-CH" baseline="0" dirty="0"/>
              <a:t> structures </a:t>
            </a:r>
            <a:r>
              <a:rPr lang="fr-CH" baseline="0" dirty="0" err="1"/>
              <a:t>were</a:t>
            </a:r>
            <a:r>
              <a:rPr lang="fr-CH" baseline="0" dirty="0"/>
              <a:t> </a:t>
            </a:r>
            <a:r>
              <a:rPr lang="fr-CH" baseline="0" dirty="0" err="1"/>
              <a:t>then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as the \</a:t>
            </a:r>
            <a:r>
              <a:rPr lang="fr-CH" baseline="0" dirty="0" err="1"/>
              <a:t>textit</a:t>
            </a:r>
            <a:r>
              <a:rPr lang="fr-CH" baseline="0" dirty="0"/>
              <a:t>{Ground-</a:t>
            </a:r>
            <a:r>
              <a:rPr lang="fr-CH" baseline="0" dirty="0" err="1"/>
              <a:t>truth</a:t>
            </a:r>
            <a:r>
              <a:rPr lang="fr-CH" baseline="0" dirty="0"/>
              <a:t> </a:t>
            </a:r>
            <a:r>
              <a:rPr lang="fr-CH" baseline="0" dirty="0" err="1"/>
              <a:t>representation</a:t>
            </a:r>
            <a:r>
              <a:rPr lang="fr-CH" baseline="0" dirty="0"/>
              <a:t> (GT)} files of the training set, </a:t>
            </a:r>
            <a:r>
              <a:rPr lang="fr-CH" baseline="0" dirty="0" err="1"/>
              <a:t>whereas</a:t>
            </a:r>
            <a:r>
              <a:rPr lang="fr-CH" baseline="0" dirty="0"/>
              <a:t> the </a:t>
            </a:r>
            <a:r>
              <a:rPr lang="fr-CH" baseline="0" dirty="0" err="1"/>
              <a:t>given</a:t>
            </a:r>
            <a:r>
              <a:rPr lang="fr-CH" baseline="0" dirty="0"/>
              <a:t> files </a:t>
            </a:r>
            <a:r>
              <a:rPr lang="fr-CH" baseline="0" dirty="0" err="1"/>
              <a:t>were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as input for the </a:t>
            </a:r>
            <a:r>
              <a:rPr lang="fr-CH" baseline="0" dirty="0" err="1"/>
              <a:t>artificial</a:t>
            </a:r>
            <a:r>
              <a:rPr lang="fr-CH" baseline="0" dirty="0"/>
              <a:t> neural network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</a:t>
            </a:r>
            <a:r>
              <a:rPr lang="fr-CH" baseline="0" dirty="0" err="1"/>
              <a:t>developed</a:t>
            </a:r>
            <a:r>
              <a:rPr lang="fr-CH" baseline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03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8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tried</a:t>
            </a:r>
            <a:r>
              <a:rPr lang="fr-CH" baseline="0" dirty="0"/>
              <a:t> a lot of </a:t>
            </a:r>
            <a:r>
              <a:rPr lang="fr-CH" baseline="0" dirty="0" err="1"/>
              <a:t>things</a:t>
            </a:r>
            <a:r>
              <a:rPr lang="fr-CH" baseline="0" dirty="0"/>
              <a:t>. The best </a:t>
            </a:r>
            <a:r>
              <a:rPr lang="fr-CH" baseline="0" dirty="0" err="1"/>
              <a:t>performing</a:t>
            </a:r>
            <a:r>
              <a:rPr lang="fr-CH" baseline="0" dirty="0"/>
              <a:t> model </a:t>
            </a:r>
            <a:r>
              <a:rPr lang="fr-CH" baseline="0" dirty="0" err="1"/>
              <a:t>was</a:t>
            </a:r>
            <a:r>
              <a:rPr lang="fr-CH" baseline="0" dirty="0"/>
              <a:t> … NEXT SLIDE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Once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had</a:t>
            </a:r>
            <a:r>
              <a:rPr lang="fr-CH" baseline="0" dirty="0"/>
              <a:t> a good </a:t>
            </a:r>
            <a:r>
              <a:rPr lang="fr-CH" baseline="0" dirty="0" err="1"/>
              <a:t>working</a:t>
            </a:r>
            <a:r>
              <a:rPr lang="fr-CH" baseline="0" dirty="0"/>
              <a:t> architecture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tried</a:t>
            </a:r>
            <a:r>
              <a:rPr lang="fr-CH" baseline="0" dirty="0"/>
              <a:t> to fine tune the the activation </a:t>
            </a:r>
            <a:r>
              <a:rPr lang="fr-CH" baseline="0" dirty="0" err="1"/>
              <a:t>fucntion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258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Why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</a:t>
            </a:r>
            <a:r>
              <a:rPr lang="fr-CH" baseline="0" dirty="0" err="1"/>
              <a:t>it</a:t>
            </a:r>
            <a:r>
              <a:rPr lang="fr-CH" baseline="0" dirty="0"/>
              <a:t> </a:t>
            </a:r>
            <a:r>
              <a:rPr lang="fr-CH" baseline="0" dirty="0" err="1"/>
              <a:t>useful</a:t>
            </a:r>
            <a:r>
              <a:rPr lang="fr-CH" baseline="0" dirty="0"/>
              <a:t>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Gives</a:t>
            </a:r>
            <a:r>
              <a:rPr lang="fr-CH" baseline="0" dirty="0"/>
              <a:t> a </a:t>
            </a:r>
            <a:r>
              <a:rPr lang="fr-CH" b="1" baseline="0" dirty="0" err="1"/>
              <a:t>seamless</a:t>
            </a:r>
            <a:r>
              <a:rPr lang="fr-CH" b="1" baseline="0" dirty="0"/>
              <a:t> </a:t>
            </a:r>
            <a:r>
              <a:rPr lang="fr-CH" b="1" baseline="0" dirty="0" err="1"/>
              <a:t>discretisation</a:t>
            </a:r>
            <a:r>
              <a:rPr lang="fr-CH" b="1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</a:t>
            </a:r>
            <a:r>
              <a:rPr lang="fr-CH" baseline="0" dirty="0" err="1"/>
              <a:t>low</a:t>
            </a:r>
            <a:r>
              <a:rPr lang="fr-CH" baseline="0" dirty="0"/>
              <a:t> </a:t>
            </a:r>
            <a:r>
              <a:rPr lang="fr-CH" b="1" baseline="0" dirty="0"/>
              <a:t>distorsion</a:t>
            </a:r>
            <a:r>
              <a:rPr lang="fr-CH" baseline="0" dirty="0"/>
              <a:t>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Regular Atlas Structure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>
                <a:sym typeface="Wingdings" pitchFamily="2" charset="2"/>
              </a:rPr>
              <a:t> </a:t>
            </a:r>
            <a:r>
              <a:rPr lang="fr-CH" baseline="0" dirty="0" err="1">
                <a:sym typeface="Wingdings" pitchFamily="2" charset="2"/>
              </a:rPr>
              <a:t>Desirable</a:t>
            </a:r>
            <a:r>
              <a:rPr lang="fr-CH" baseline="0" dirty="0">
                <a:sym typeface="Wingdings" pitchFamily="2" charset="2"/>
              </a:rPr>
              <a:t> </a:t>
            </a:r>
            <a:r>
              <a:rPr lang="fr-CH" baseline="0" dirty="0" err="1">
                <a:sym typeface="Wingdings" pitchFamily="2" charset="2"/>
              </a:rPr>
              <a:t>qualities</a:t>
            </a:r>
            <a:r>
              <a:rPr lang="fr-CH" baseline="0" dirty="0">
                <a:sym typeface="Wingdings" pitchFamily="2" charset="2"/>
              </a:rPr>
              <a:t> for </a:t>
            </a:r>
            <a:r>
              <a:rPr lang="fr-CH" baseline="0" dirty="0" err="1">
                <a:sym typeface="Wingdings" pitchFamily="2" charset="2"/>
              </a:rPr>
              <a:t>many</a:t>
            </a:r>
            <a:r>
              <a:rPr lang="fr-CH" baseline="0" dirty="0">
                <a:sym typeface="Wingdings" pitchFamily="2" charset="2"/>
              </a:rPr>
              <a:t> </a:t>
            </a:r>
            <a:r>
              <a:rPr lang="fr-CH" baseline="0" dirty="0" err="1">
                <a:sym typeface="Wingdings" pitchFamily="2" charset="2"/>
              </a:rPr>
              <a:t>geometric</a:t>
            </a:r>
            <a:r>
              <a:rPr lang="fr-CH" baseline="0" dirty="0">
                <a:sym typeface="Wingdings" pitchFamily="2" charset="2"/>
              </a:rPr>
              <a:t> </a:t>
            </a:r>
            <a:r>
              <a:rPr lang="fr-CH" baseline="0" dirty="0" err="1">
                <a:sym typeface="Wingdings" pitchFamily="2" charset="2"/>
              </a:rPr>
              <a:t>modeling</a:t>
            </a:r>
            <a:r>
              <a:rPr lang="fr-CH" baseline="0" dirty="0">
                <a:sym typeface="Wingdings" pitchFamily="2" charset="2"/>
              </a:rPr>
              <a:t> </a:t>
            </a:r>
            <a:r>
              <a:rPr lang="fr-CH" baseline="0" dirty="0" err="1">
                <a:sym typeface="Wingdings" pitchFamily="2" charset="2"/>
              </a:rPr>
              <a:t>tasks</a:t>
            </a:r>
            <a:r>
              <a:rPr lang="fr-CH" baseline="0" dirty="0">
                <a:sym typeface="Wingdings" pitchFamily="2" charset="2"/>
              </a:rPr>
              <a:t> 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491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Parler des résultats que maintenant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="1" baseline="0" dirty="0" err="1"/>
              <a:t>Different</a:t>
            </a:r>
            <a:r>
              <a:rPr lang="fr-CH" b="1" baseline="0" dirty="0"/>
              <a:t> activation </a:t>
            </a:r>
            <a:r>
              <a:rPr lang="fr-CH" b="1" baseline="0" dirty="0" err="1"/>
              <a:t>functions</a:t>
            </a:r>
            <a:r>
              <a:rPr lang="fr-CH" b="1" baseline="0" dirty="0"/>
              <a:t> </a:t>
            </a:r>
            <a:r>
              <a:rPr lang="fr-CH" baseline="0" dirty="0" err="1"/>
              <a:t>were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but </a:t>
            </a:r>
            <a:r>
              <a:rPr lang="fr-CH" baseline="0" dirty="0" err="1"/>
              <a:t>LeakyRelu</a:t>
            </a:r>
            <a:r>
              <a:rPr lang="fr-CH" baseline="0" dirty="0"/>
              <a:t> </a:t>
            </a:r>
            <a:r>
              <a:rPr lang="fr-CH" baseline="0" dirty="0" err="1"/>
              <a:t>worked</a:t>
            </a:r>
            <a:r>
              <a:rPr lang="fr-CH" baseline="0" dirty="0"/>
              <a:t> the best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Results</a:t>
            </a:r>
            <a:r>
              <a:rPr lang="fr-CH" baseline="0" dirty="0"/>
              <a:t> for </a:t>
            </a:r>
            <a:r>
              <a:rPr lang="fr-CH" baseline="0" dirty="0" err="1"/>
              <a:t>different</a:t>
            </a:r>
            <a:r>
              <a:rPr lang="fr-CH" baseline="0" dirty="0"/>
              <a:t> </a:t>
            </a:r>
            <a:r>
              <a:rPr lang="fr-CH" baseline="0" dirty="0" err="1"/>
              <a:t>optimizer</a:t>
            </a:r>
            <a:r>
              <a:rPr lang="fr-CH" baseline="0" dirty="0"/>
              <a:t> </a:t>
            </a:r>
            <a:r>
              <a:rPr lang="fr-CH" baseline="0" dirty="0" err="1"/>
              <a:t>were</a:t>
            </a:r>
            <a:r>
              <a:rPr lang="fr-CH" baseline="0" dirty="0"/>
              <a:t> </a:t>
            </a:r>
            <a:r>
              <a:rPr lang="fr-CH" baseline="0" dirty="0" err="1"/>
              <a:t>shown</a:t>
            </a:r>
            <a:r>
              <a:rPr lang="fr-CH" baseline="0" dirty="0"/>
              <a:t> in the plot. As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can</a:t>
            </a:r>
            <a:r>
              <a:rPr lang="fr-CH" baseline="0" dirty="0"/>
              <a:t> </a:t>
            </a:r>
            <a:r>
              <a:rPr lang="fr-CH" baseline="0" dirty="0" err="1"/>
              <a:t>see</a:t>
            </a:r>
            <a:r>
              <a:rPr lang="fr-CH" baseline="0" dirty="0"/>
              <a:t>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gotconsisted</a:t>
            </a:r>
            <a:r>
              <a:rPr lang="fr-CH" baseline="0" dirty="0"/>
              <a:t> </a:t>
            </a:r>
            <a:r>
              <a:rPr lang="fr-CH" baseline="0" dirty="0" err="1"/>
              <a:t>results</a:t>
            </a:r>
            <a:r>
              <a:rPr lang="fr-CH" baseline="0" dirty="0"/>
              <a:t> all over the </a:t>
            </a:r>
            <a:r>
              <a:rPr lang="fr-CH" baseline="0" dirty="0" err="1"/>
              <a:t>different</a:t>
            </a:r>
            <a:r>
              <a:rPr lang="fr-CH" baseline="0" dirty="0"/>
              <a:t> </a:t>
            </a:r>
            <a:r>
              <a:rPr lang="fr-CH" baseline="0" dirty="0" err="1"/>
              <a:t>experiments</a:t>
            </a:r>
            <a:r>
              <a:rPr lang="fr-CH" baseline="0" dirty="0"/>
              <a:t>. This </a:t>
            </a:r>
            <a:r>
              <a:rPr lang="fr-CH" baseline="0" dirty="0" err="1"/>
              <a:t>confirmed</a:t>
            </a:r>
            <a:r>
              <a:rPr lang="fr-CH" baseline="0" dirty="0"/>
              <a:t> us </a:t>
            </a:r>
            <a:r>
              <a:rPr lang="fr-CH" baseline="0" dirty="0" err="1"/>
              <a:t>that</a:t>
            </a:r>
            <a:r>
              <a:rPr lang="fr-CH" baseline="0" dirty="0"/>
              <a:t> the architecture </a:t>
            </a:r>
            <a:r>
              <a:rPr lang="fr-CH" baseline="0" dirty="0" err="1"/>
              <a:t>was</a:t>
            </a:r>
            <a:r>
              <a:rPr lang="fr-CH" baseline="0" dirty="0"/>
              <a:t> good </a:t>
            </a:r>
            <a:r>
              <a:rPr lang="fr-CH" baseline="0" dirty="0" err="1"/>
              <a:t>actually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9417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The second technique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to </a:t>
            </a:r>
            <a:r>
              <a:rPr lang="fr-CH" baseline="0" dirty="0" err="1"/>
              <a:t>extract</a:t>
            </a:r>
            <a:r>
              <a:rPr lang="fr-CH" baseline="0" dirty="0"/>
              <a:t> the </a:t>
            </a:r>
            <a:r>
              <a:rPr lang="fr-CH" baseline="0" dirty="0" err="1"/>
              <a:t>most</a:t>
            </a:r>
            <a:r>
              <a:rPr lang="fr-CH" baseline="0" dirty="0"/>
              <a:t> important </a:t>
            </a:r>
            <a:r>
              <a:rPr lang="fr-CH" baseline="0" dirty="0" err="1"/>
              <a:t>features</a:t>
            </a:r>
            <a:r>
              <a:rPr lang="fr-CH" baseline="0" dirty="0"/>
              <a:t> of a cubes </a:t>
            </a:r>
            <a:r>
              <a:rPr lang="fr-CH" baseline="0" dirty="0" err="1"/>
              <a:t>anf</a:t>
            </a:r>
            <a:r>
              <a:rPr lang="fr-CH" baseline="0" dirty="0"/>
              <a:t> to </a:t>
            </a:r>
            <a:r>
              <a:rPr lang="fr-CH" baseline="0" dirty="0" err="1"/>
              <a:t>learn</a:t>
            </a:r>
            <a:r>
              <a:rPr lang="fr-CH" baseline="0" dirty="0"/>
              <a:t> </a:t>
            </a:r>
            <a:r>
              <a:rPr lang="fr-CH" baseline="0" dirty="0" err="1"/>
              <a:t>them</a:t>
            </a:r>
            <a:r>
              <a:rPr lang="fr-CH" baseline="0" dirty="0"/>
              <a:t> </a:t>
            </a:r>
            <a:r>
              <a:rPr lang="fr-CH" baseline="0" dirty="0" err="1"/>
              <a:t>instead</a:t>
            </a:r>
            <a:r>
              <a:rPr lang="fr-CH" baseline="0" dirty="0"/>
              <a:t> of </a:t>
            </a:r>
            <a:r>
              <a:rPr lang="fr-CH" baseline="0" dirty="0" err="1"/>
              <a:t>using</a:t>
            </a:r>
            <a:r>
              <a:rPr lang="fr-CH" baseline="0" dirty="0"/>
              <a:t> a </a:t>
            </a:r>
            <a:r>
              <a:rPr lang="fr-CH" baseline="0" dirty="0" err="1"/>
              <a:t>complex</a:t>
            </a:r>
            <a:r>
              <a:rPr lang="fr-CH" baseline="0" dirty="0"/>
              <a:t> </a:t>
            </a:r>
            <a:r>
              <a:rPr lang="fr-CH" baseline="0" dirty="0" err="1"/>
              <a:t>Unet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down and </a:t>
            </a:r>
            <a:r>
              <a:rPr lang="fr-CH" baseline="0" dirty="0" err="1"/>
              <a:t>upsmapling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In </a:t>
            </a:r>
            <a:r>
              <a:rPr lang="fr-CH" baseline="0" dirty="0" err="1"/>
              <a:t>this</a:t>
            </a:r>
            <a:r>
              <a:rPr lang="fr-CH" baseline="0" dirty="0"/>
              <a:t> trial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3 </a:t>
            </a:r>
            <a:r>
              <a:rPr lang="fr-CH" baseline="0" dirty="0" err="1"/>
              <a:t>different</a:t>
            </a:r>
            <a:r>
              <a:rPr lang="fr-CH" baseline="0" dirty="0"/>
              <a:t> CNN </a:t>
            </a:r>
            <a:r>
              <a:rPr lang="fr-CH" baseline="0" dirty="0" err="1"/>
              <a:t>layers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</a:t>
            </a:r>
            <a:r>
              <a:rPr lang="fr-CH" baseline="0" dirty="0" err="1"/>
              <a:t>maxpooling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2x2x2 </a:t>
            </a:r>
            <a:r>
              <a:rPr lang="fr-CH" baseline="0" dirty="0" err="1"/>
              <a:t>windows</a:t>
            </a:r>
            <a:r>
              <a:rPr lang="fr-CH" baseline="0" dirty="0"/>
              <a:t> and </a:t>
            </a:r>
            <a:r>
              <a:rPr lang="fr-CH" baseline="0" dirty="0" err="1"/>
              <a:t>batchnorm</a:t>
            </a:r>
            <a:r>
              <a:rPr lang="fr-CH" baseline="0" dirty="0"/>
              <a:t> as a </a:t>
            </a:r>
            <a:r>
              <a:rPr lang="fr-CH" baseline="0" dirty="0" err="1"/>
              <a:t>regularizer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Finally</a:t>
            </a:r>
            <a:r>
              <a:rPr lang="fr-CH" baseline="0" dirty="0"/>
              <a:t> </a:t>
            </a:r>
            <a:r>
              <a:rPr lang="fr-CH" baseline="0" dirty="0" err="1"/>
              <a:t>everythin</a:t>
            </a:r>
            <a:r>
              <a:rPr lang="fr-CH" baseline="0" dirty="0"/>
              <a:t> </a:t>
            </a:r>
            <a:r>
              <a:rPr lang="fr-CH" baseline="0" dirty="0" err="1"/>
              <a:t>went</a:t>
            </a:r>
            <a:r>
              <a:rPr lang="fr-CH" baseline="0" dirty="0"/>
              <a:t> </a:t>
            </a:r>
            <a:r>
              <a:rPr lang="fr-CH" baseline="0" dirty="0" err="1"/>
              <a:t>through</a:t>
            </a:r>
            <a:r>
              <a:rPr lang="fr-CH" baseline="0" dirty="0"/>
              <a:t> a FC layer and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</a:t>
            </a:r>
            <a:r>
              <a:rPr lang="fr-CH" baseline="0" dirty="0" err="1"/>
              <a:t>softmax</a:t>
            </a:r>
            <a:r>
              <a:rPr lang="fr-CH" baseline="0" dirty="0"/>
              <a:t> to </a:t>
            </a:r>
            <a:r>
              <a:rPr lang="fr-CH" baseline="0" dirty="0" err="1"/>
              <a:t>assign</a:t>
            </a:r>
            <a:r>
              <a:rPr lang="fr-CH" baseline="0" dirty="0"/>
              <a:t> the final values to </a:t>
            </a:r>
            <a:r>
              <a:rPr lang="fr-CH" baseline="0" dirty="0" err="1"/>
              <a:t>each</a:t>
            </a:r>
            <a:r>
              <a:rPr lang="fr-CH" baseline="0" dirty="0"/>
              <a:t> </a:t>
            </a:r>
            <a:r>
              <a:rPr lang="fr-CH" baseline="0" dirty="0" err="1"/>
              <a:t>feature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MSE as </a:t>
            </a:r>
            <a:r>
              <a:rPr lang="fr-CH" baseline="0" dirty="0" err="1"/>
              <a:t>loss</a:t>
            </a:r>
            <a:r>
              <a:rPr lang="fr-CH" baseline="0" dirty="0"/>
              <a:t> </a:t>
            </a:r>
            <a:r>
              <a:rPr lang="fr-CH" baseline="0" dirty="0" err="1"/>
              <a:t>function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Leaky</a:t>
            </a:r>
            <a:r>
              <a:rPr lang="fr-CH" baseline="0" dirty="0"/>
              <a:t>-Relu as Activation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084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The second technique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to </a:t>
            </a:r>
            <a:r>
              <a:rPr lang="fr-CH" baseline="0" dirty="0" err="1"/>
              <a:t>extract</a:t>
            </a:r>
            <a:r>
              <a:rPr lang="fr-CH" baseline="0" dirty="0"/>
              <a:t> the </a:t>
            </a:r>
            <a:r>
              <a:rPr lang="fr-CH" baseline="0" dirty="0" err="1"/>
              <a:t>most</a:t>
            </a:r>
            <a:r>
              <a:rPr lang="fr-CH" baseline="0" dirty="0"/>
              <a:t> important </a:t>
            </a:r>
            <a:r>
              <a:rPr lang="fr-CH" baseline="0" dirty="0" err="1"/>
              <a:t>features</a:t>
            </a:r>
            <a:r>
              <a:rPr lang="fr-CH" baseline="0" dirty="0"/>
              <a:t> of a cubes </a:t>
            </a:r>
            <a:r>
              <a:rPr lang="fr-CH" baseline="0" dirty="0" err="1"/>
              <a:t>anf</a:t>
            </a:r>
            <a:r>
              <a:rPr lang="fr-CH" baseline="0" dirty="0"/>
              <a:t> to </a:t>
            </a:r>
            <a:r>
              <a:rPr lang="fr-CH" baseline="0" dirty="0" err="1"/>
              <a:t>learn</a:t>
            </a:r>
            <a:r>
              <a:rPr lang="fr-CH" baseline="0" dirty="0"/>
              <a:t> </a:t>
            </a:r>
            <a:r>
              <a:rPr lang="fr-CH" baseline="0" dirty="0" err="1"/>
              <a:t>them</a:t>
            </a:r>
            <a:r>
              <a:rPr lang="fr-CH" baseline="0" dirty="0"/>
              <a:t> </a:t>
            </a:r>
            <a:r>
              <a:rPr lang="fr-CH" baseline="0" dirty="0" err="1"/>
              <a:t>instead</a:t>
            </a:r>
            <a:r>
              <a:rPr lang="fr-CH" baseline="0" dirty="0"/>
              <a:t> of </a:t>
            </a:r>
            <a:r>
              <a:rPr lang="fr-CH" baseline="0" dirty="0" err="1"/>
              <a:t>using</a:t>
            </a:r>
            <a:r>
              <a:rPr lang="fr-CH" baseline="0" dirty="0"/>
              <a:t> a </a:t>
            </a:r>
            <a:r>
              <a:rPr lang="fr-CH" baseline="0" dirty="0" err="1"/>
              <a:t>complex</a:t>
            </a:r>
            <a:r>
              <a:rPr lang="fr-CH" baseline="0" dirty="0"/>
              <a:t> </a:t>
            </a:r>
            <a:r>
              <a:rPr lang="fr-CH" baseline="0" dirty="0" err="1"/>
              <a:t>Unet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down and </a:t>
            </a:r>
            <a:r>
              <a:rPr lang="fr-CH" baseline="0" dirty="0" err="1"/>
              <a:t>upsmapling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In </a:t>
            </a:r>
            <a:r>
              <a:rPr lang="fr-CH" baseline="0" dirty="0" err="1"/>
              <a:t>this</a:t>
            </a:r>
            <a:r>
              <a:rPr lang="fr-CH" baseline="0" dirty="0"/>
              <a:t> trial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3 </a:t>
            </a:r>
            <a:r>
              <a:rPr lang="fr-CH" baseline="0" dirty="0" err="1"/>
              <a:t>different</a:t>
            </a:r>
            <a:r>
              <a:rPr lang="fr-CH" baseline="0" dirty="0"/>
              <a:t> CNN </a:t>
            </a:r>
            <a:r>
              <a:rPr lang="fr-CH" baseline="0" dirty="0" err="1"/>
              <a:t>layers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</a:t>
            </a:r>
            <a:r>
              <a:rPr lang="fr-CH" baseline="0" dirty="0" err="1"/>
              <a:t>maxpooling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2x2x2 </a:t>
            </a:r>
            <a:r>
              <a:rPr lang="fr-CH" baseline="0" dirty="0" err="1"/>
              <a:t>windows</a:t>
            </a:r>
            <a:r>
              <a:rPr lang="fr-CH" baseline="0" dirty="0"/>
              <a:t> and </a:t>
            </a:r>
            <a:r>
              <a:rPr lang="fr-CH" baseline="0" dirty="0" err="1"/>
              <a:t>batchnorm</a:t>
            </a:r>
            <a:r>
              <a:rPr lang="fr-CH" baseline="0" dirty="0"/>
              <a:t> as a </a:t>
            </a:r>
            <a:r>
              <a:rPr lang="fr-CH" baseline="0" dirty="0" err="1"/>
              <a:t>regularizer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Finally</a:t>
            </a:r>
            <a:r>
              <a:rPr lang="fr-CH" baseline="0" dirty="0"/>
              <a:t> </a:t>
            </a:r>
            <a:r>
              <a:rPr lang="fr-CH" baseline="0" dirty="0" err="1"/>
              <a:t>everythin</a:t>
            </a:r>
            <a:r>
              <a:rPr lang="fr-CH" baseline="0" dirty="0"/>
              <a:t> </a:t>
            </a:r>
            <a:r>
              <a:rPr lang="fr-CH" baseline="0" dirty="0" err="1"/>
              <a:t>went</a:t>
            </a:r>
            <a:r>
              <a:rPr lang="fr-CH" baseline="0" dirty="0"/>
              <a:t> </a:t>
            </a:r>
            <a:r>
              <a:rPr lang="fr-CH" baseline="0" dirty="0" err="1"/>
              <a:t>through</a:t>
            </a:r>
            <a:r>
              <a:rPr lang="fr-CH" baseline="0" dirty="0"/>
              <a:t> a FC layer and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</a:t>
            </a:r>
            <a:r>
              <a:rPr lang="fr-CH" baseline="0" dirty="0" err="1"/>
              <a:t>softmax</a:t>
            </a:r>
            <a:r>
              <a:rPr lang="fr-CH" baseline="0" dirty="0"/>
              <a:t> to </a:t>
            </a:r>
            <a:r>
              <a:rPr lang="fr-CH" baseline="0" dirty="0" err="1"/>
              <a:t>assign</a:t>
            </a:r>
            <a:r>
              <a:rPr lang="fr-CH" baseline="0" dirty="0"/>
              <a:t> the final values to </a:t>
            </a:r>
            <a:r>
              <a:rPr lang="fr-CH" baseline="0" dirty="0" err="1"/>
              <a:t>each</a:t>
            </a:r>
            <a:r>
              <a:rPr lang="fr-CH" baseline="0" dirty="0"/>
              <a:t> </a:t>
            </a:r>
            <a:r>
              <a:rPr lang="fr-CH" baseline="0" dirty="0" err="1"/>
              <a:t>feature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MSE as </a:t>
            </a:r>
            <a:r>
              <a:rPr lang="fr-CH" baseline="0" dirty="0" err="1"/>
              <a:t>loss</a:t>
            </a:r>
            <a:r>
              <a:rPr lang="fr-CH" baseline="0" dirty="0"/>
              <a:t> </a:t>
            </a:r>
            <a:r>
              <a:rPr lang="fr-CH" baseline="0" dirty="0" err="1"/>
              <a:t>function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Leaky</a:t>
            </a:r>
            <a:r>
              <a:rPr lang="fr-CH" baseline="0" dirty="0"/>
              <a:t>-Relu as Activation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Once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had</a:t>
            </a:r>
            <a:r>
              <a:rPr lang="fr-CH" baseline="0" dirty="0"/>
              <a:t> a good </a:t>
            </a:r>
            <a:r>
              <a:rPr lang="fr-CH" baseline="0" dirty="0" err="1"/>
              <a:t>working</a:t>
            </a:r>
            <a:r>
              <a:rPr lang="fr-CH" baseline="0" dirty="0"/>
              <a:t> architecture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tried</a:t>
            </a:r>
            <a:r>
              <a:rPr lang="fr-CH" baseline="0" dirty="0"/>
              <a:t> to fine tune the the activation </a:t>
            </a:r>
            <a:r>
              <a:rPr lang="fr-CH" baseline="0" dirty="0" err="1"/>
              <a:t>fucntion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801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en-US" b="0" i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Needs preprocessing and postprocessing in order to build the cubes again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en-US" b="0" i="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7399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So far </a:t>
            </a:r>
            <a:r>
              <a:rPr lang="fr-CH" baseline="0" dirty="0" err="1"/>
              <a:t>so</a:t>
            </a:r>
            <a:r>
              <a:rPr lang="fr-CH" baseline="0" dirty="0"/>
              <a:t> good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were</a:t>
            </a:r>
            <a:r>
              <a:rPr lang="fr-CH" baseline="0" dirty="0"/>
              <a:t> able to assemble all the single </a:t>
            </a:r>
            <a:r>
              <a:rPr lang="fr-CH" baseline="0" dirty="0" err="1"/>
              <a:t>pieces</a:t>
            </a:r>
            <a:r>
              <a:rPr lang="fr-CH" baseline="0" dirty="0"/>
              <a:t> in one, </a:t>
            </a:r>
            <a:r>
              <a:rPr lang="fr-CH" baseline="0" dirty="0" err="1"/>
              <a:t>easy</a:t>
            </a:r>
            <a:r>
              <a:rPr lang="fr-CH" baseline="0" dirty="0"/>
              <a:t> to use, efficient code in C++ #Happy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However</a:t>
            </a:r>
            <a:r>
              <a:rPr lang="fr-CH" baseline="0" dirty="0"/>
              <a:t>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found</a:t>
            </a:r>
            <a:r>
              <a:rPr lang="fr-CH" baseline="0" dirty="0"/>
              <a:t> no </a:t>
            </a:r>
            <a:r>
              <a:rPr lang="fr-CH" baseline="0" dirty="0" err="1"/>
              <a:t>way</a:t>
            </a:r>
            <a:r>
              <a:rPr lang="fr-CH" baseline="0" dirty="0"/>
              <a:t> to </a:t>
            </a:r>
            <a:r>
              <a:rPr lang="fr-CH" baseline="0" dirty="0" err="1"/>
              <a:t>reduce</a:t>
            </a:r>
            <a:r>
              <a:rPr lang="fr-CH" baseline="0" dirty="0"/>
              <a:t> the </a:t>
            </a:r>
            <a:r>
              <a:rPr lang="fr-CH" baseline="0" dirty="0" err="1"/>
              <a:t>complexity</a:t>
            </a:r>
            <a:r>
              <a:rPr lang="fr-CH" baseline="0" dirty="0"/>
              <a:t> of the cube </a:t>
            </a:r>
            <a:r>
              <a:rPr lang="fr-CH" baseline="0" dirty="0" err="1"/>
              <a:t>generation</a:t>
            </a:r>
            <a:r>
              <a:rPr lang="fr-CH" baseline="0" dirty="0"/>
              <a:t>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568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00" cy="3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69142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00" cy="3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65235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79768" y="4777960"/>
            <a:ext cx="5438100" cy="3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8766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998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59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Aerodynamic</a:t>
            </a:r>
            <a:r>
              <a:rPr lang="fr-CH" baseline="0" dirty="0"/>
              <a:t> </a:t>
            </a:r>
            <a:r>
              <a:rPr lang="fr-CH" baseline="0" dirty="0" err="1"/>
              <a:t>shape</a:t>
            </a:r>
            <a:r>
              <a:rPr lang="fr-CH" baseline="0" dirty="0"/>
              <a:t> </a:t>
            </a:r>
            <a:r>
              <a:rPr lang="fr-CH" baseline="0" dirty="0" err="1"/>
              <a:t>optimization</a:t>
            </a:r>
            <a:r>
              <a:rPr lang="fr-CH" baseline="0" dirty="0"/>
              <a:t> </a:t>
            </a:r>
            <a:r>
              <a:rPr lang="fr-CH" baseline="0" dirty="0" err="1"/>
              <a:t>plays</a:t>
            </a:r>
            <a:r>
              <a:rPr lang="fr-CH" baseline="0" dirty="0"/>
              <a:t> a major </a:t>
            </a:r>
            <a:r>
              <a:rPr lang="fr-CH" baseline="0" dirty="0" err="1"/>
              <a:t>role</a:t>
            </a:r>
            <a:r>
              <a:rPr lang="fr-CH" baseline="0" dirty="0"/>
              <a:t> in </a:t>
            </a:r>
            <a:r>
              <a:rPr lang="fr-CH" baseline="0" dirty="0" err="1"/>
              <a:t>many</a:t>
            </a:r>
            <a:r>
              <a:rPr lang="fr-CH" baseline="0" dirty="0"/>
              <a:t> applications to </a:t>
            </a:r>
            <a:r>
              <a:rPr lang="fr-CH" baseline="0" dirty="0" err="1"/>
              <a:t>aircraft</a:t>
            </a:r>
            <a:r>
              <a:rPr lang="fr-CH" baseline="0" dirty="0"/>
              <a:t>, cars, trains, turbines, </a:t>
            </a:r>
            <a:r>
              <a:rPr lang="fr-CH" baseline="0" dirty="0" err="1"/>
              <a:t>internal</a:t>
            </a:r>
            <a:r>
              <a:rPr lang="fr-CH" baseline="0" dirty="0"/>
              <a:t> pipe </a:t>
            </a:r>
            <a:r>
              <a:rPr lang="fr-CH" baseline="0" dirty="0" err="1"/>
              <a:t>flows</a:t>
            </a:r>
            <a:r>
              <a:rPr lang="fr-CH" baseline="0" dirty="0"/>
              <a:t>, and </a:t>
            </a:r>
            <a:r>
              <a:rPr lang="fr-CH" baseline="0" dirty="0" err="1"/>
              <a:t>cavities</a:t>
            </a:r>
            <a:r>
              <a:rPr lang="fr-CH" baseline="0" dirty="0"/>
              <a:t>, </a:t>
            </a:r>
            <a:r>
              <a:rPr lang="fr-CH" baseline="0" dirty="0" err="1"/>
              <a:t>among</a:t>
            </a:r>
            <a:r>
              <a:rPr lang="fr-CH" baseline="0" dirty="0"/>
              <a:t> </a:t>
            </a:r>
            <a:r>
              <a:rPr lang="fr-CH" baseline="0" dirty="0" err="1"/>
              <a:t>others</a:t>
            </a:r>
            <a:r>
              <a:rPr lang="fr-CH" baseline="0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However</a:t>
            </a:r>
            <a:r>
              <a:rPr lang="fr-CH" baseline="0" dirty="0"/>
              <a:t>, the state-of-the art </a:t>
            </a:r>
            <a:r>
              <a:rPr lang="fr-CH" baseline="0" dirty="0" err="1"/>
              <a:t>methods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in </a:t>
            </a:r>
            <a:r>
              <a:rPr lang="fr-CH" baseline="0" dirty="0" err="1"/>
              <a:t>industry</a:t>
            </a:r>
            <a:r>
              <a:rPr lang="fr-CH" baseline="0" dirty="0"/>
              <a:t> are </a:t>
            </a:r>
            <a:r>
              <a:rPr lang="fr-CH" baseline="0" dirty="0" err="1"/>
              <a:t>so</a:t>
            </a:r>
            <a:r>
              <a:rPr lang="fr-CH" baseline="0" dirty="0"/>
              <a:t> </a:t>
            </a:r>
            <a:r>
              <a:rPr lang="fr-CH" baseline="0" dirty="0" err="1"/>
              <a:t>computationally</a:t>
            </a:r>
            <a:r>
              <a:rPr lang="fr-CH" baseline="0" dirty="0"/>
              <a:t> </a:t>
            </a:r>
            <a:r>
              <a:rPr lang="fr-CH" baseline="0" dirty="0" err="1"/>
              <a:t>demanding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typical</a:t>
            </a:r>
            <a:r>
              <a:rPr lang="fr-CH" baseline="0" dirty="0"/>
              <a:t> engineering practices are to </a:t>
            </a:r>
            <a:r>
              <a:rPr lang="fr-CH" baseline="0" dirty="0" err="1"/>
              <a:t>either</a:t>
            </a:r>
            <a:r>
              <a:rPr lang="fr-CH" baseline="0" dirty="0"/>
              <a:t> </a:t>
            </a:r>
            <a:r>
              <a:rPr lang="fr-CH" baseline="0" dirty="0" err="1"/>
              <a:t>simply</a:t>
            </a:r>
            <a:r>
              <a:rPr lang="fr-CH" baseline="0" dirty="0"/>
              <a:t> </a:t>
            </a:r>
            <a:r>
              <a:rPr lang="fr-CH" baseline="0" dirty="0" err="1"/>
              <a:t>try</a:t>
            </a:r>
            <a:r>
              <a:rPr lang="fr-CH" baseline="0" dirty="0"/>
              <a:t> a </a:t>
            </a:r>
            <a:r>
              <a:rPr lang="fr-CH" baseline="0" dirty="0" err="1"/>
              <a:t>limited</a:t>
            </a:r>
            <a:r>
              <a:rPr lang="fr-CH" baseline="0" dirty="0"/>
              <a:t> </a:t>
            </a:r>
            <a:r>
              <a:rPr lang="fr-CH" baseline="0" dirty="0" err="1"/>
              <a:t>umber</a:t>
            </a:r>
            <a:r>
              <a:rPr lang="fr-CH" baseline="0" dirty="0"/>
              <a:t> of hand-</a:t>
            </a:r>
            <a:r>
              <a:rPr lang="fr-CH" baseline="0" dirty="0" err="1"/>
              <a:t>designed</a:t>
            </a:r>
            <a:r>
              <a:rPr lang="fr-CH" baseline="0" dirty="0"/>
              <a:t> </a:t>
            </a:r>
            <a:r>
              <a:rPr lang="fr-CH" baseline="0" dirty="0" err="1"/>
              <a:t>shapes</a:t>
            </a:r>
            <a:r>
              <a:rPr lang="fr-CH" baseline="0" dirty="0"/>
              <a:t> or </a:t>
            </a:r>
            <a:r>
              <a:rPr lang="fr-CH" baseline="0" dirty="0" err="1"/>
              <a:t>restrict</a:t>
            </a:r>
            <a:r>
              <a:rPr lang="fr-CH" baseline="0" dirty="0"/>
              <a:t> </a:t>
            </a:r>
            <a:r>
              <a:rPr lang="fr-CH" baseline="0" dirty="0" err="1"/>
              <a:t>oneself</a:t>
            </a:r>
            <a:r>
              <a:rPr lang="fr-CH" baseline="0" dirty="0"/>
              <a:t> to </a:t>
            </a:r>
            <a:r>
              <a:rPr lang="fr-CH" baseline="0" dirty="0" err="1"/>
              <a:t>shapes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can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parameterized</a:t>
            </a:r>
            <a:r>
              <a:rPr lang="fr-CH" baseline="0" dirty="0"/>
              <a:t> </a:t>
            </a:r>
            <a:r>
              <a:rPr lang="fr-CH" baseline="0" dirty="0" err="1"/>
              <a:t>using</a:t>
            </a:r>
            <a:r>
              <a:rPr lang="fr-CH" baseline="0" dirty="0"/>
              <a:t> </a:t>
            </a:r>
            <a:r>
              <a:rPr lang="fr-CH" baseline="0" dirty="0" err="1"/>
              <a:t>only</a:t>
            </a:r>
            <a:r>
              <a:rPr lang="fr-CH" baseline="0" dirty="0"/>
              <a:t> few </a:t>
            </a:r>
            <a:r>
              <a:rPr lang="fr-CH" baseline="0" dirty="0" err="1"/>
              <a:t>degrees</a:t>
            </a:r>
            <a:r>
              <a:rPr lang="fr-CH" baseline="0" dirty="0"/>
              <a:t> of </a:t>
            </a:r>
            <a:r>
              <a:rPr lang="fr-CH" baseline="0" dirty="0" err="1"/>
              <a:t>freedom</a:t>
            </a:r>
            <a:r>
              <a:rPr lang="fr-CH" baseline="0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The use of </a:t>
            </a:r>
            <a:r>
              <a:rPr lang="fr-CH" baseline="0" dirty="0" err="1"/>
              <a:t>artificial</a:t>
            </a:r>
            <a:r>
              <a:rPr lang="fr-CH" baseline="0" dirty="0"/>
              <a:t> neural networks (ANN) in </a:t>
            </a:r>
            <a:r>
              <a:rPr lang="fr-CH" baseline="0" dirty="0" err="1"/>
              <a:t>order</a:t>
            </a:r>
            <a:r>
              <a:rPr lang="fr-CH" baseline="0" dirty="0"/>
              <a:t> to </a:t>
            </a:r>
            <a:r>
              <a:rPr lang="fr-CH" baseline="0" dirty="0" err="1"/>
              <a:t>emulate</a:t>
            </a:r>
            <a:r>
              <a:rPr lang="fr-CH" baseline="0" dirty="0"/>
              <a:t> a </a:t>
            </a:r>
            <a:r>
              <a:rPr lang="fr-CH" baseline="0" dirty="0" err="1"/>
              <a:t>fluidynamics</a:t>
            </a:r>
            <a:r>
              <a:rPr lang="fr-CH" baseline="0" dirty="0"/>
              <a:t> simulator by training </a:t>
            </a:r>
            <a:r>
              <a:rPr lang="fr-CH" baseline="0" dirty="0" err="1"/>
              <a:t>Geodesic</a:t>
            </a:r>
            <a:r>
              <a:rPr lang="fr-CH" baseline="0" dirty="0"/>
              <a:t> </a:t>
            </a:r>
            <a:r>
              <a:rPr lang="fr-CH" baseline="0" dirty="0" err="1"/>
              <a:t>Convolutional</a:t>
            </a:r>
            <a:r>
              <a:rPr lang="fr-CH" baseline="0" dirty="0"/>
              <a:t> Neural Networks </a:t>
            </a:r>
            <a:r>
              <a:rPr lang="fr-CH" baseline="0" dirty="0" err="1"/>
              <a:t>outperforms</a:t>
            </a:r>
            <a:r>
              <a:rPr lang="fr-CH" baseline="0" dirty="0"/>
              <a:t> the </a:t>
            </a:r>
            <a:r>
              <a:rPr lang="fr-CH" baseline="0" dirty="0" err="1"/>
              <a:t>industrial</a:t>
            </a:r>
            <a:r>
              <a:rPr lang="fr-CH" baseline="0" dirty="0"/>
              <a:t> </a:t>
            </a:r>
            <a:r>
              <a:rPr lang="fr-CH" baseline="0" dirty="0" err="1"/>
              <a:t>methods</a:t>
            </a:r>
            <a:r>
              <a:rPr lang="fr-CH" baseline="0" dirty="0"/>
              <a:t> by 5 to 20\% for standard </a:t>
            </a:r>
            <a:r>
              <a:rPr lang="fr-CH" baseline="0" dirty="0" err="1"/>
              <a:t>problems</a:t>
            </a:r>
            <a:r>
              <a:rPr lang="fr-CH" baseline="0" dirty="0"/>
              <a:t> and, </a:t>
            </a:r>
            <a:r>
              <a:rPr lang="fr-CH" baseline="0" dirty="0" err="1"/>
              <a:t>even</a:t>
            </a:r>
            <a:r>
              <a:rPr lang="fr-CH" baseline="0" dirty="0"/>
              <a:t> more </a:t>
            </a:r>
            <a:r>
              <a:rPr lang="fr-CH" baseline="0" dirty="0" err="1"/>
              <a:t>importantly</a:t>
            </a:r>
            <a:r>
              <a:rPr lang="fr-CH" baseline="0" dirty="0"/>
              <a:t> and </a:t>
            </a:r>
            <a:r>
              <a:rPr lang="fr-CH" baseline="0" dirty="0" err="1"/>
              <a:t>applies</a:t>
            </a:r>
            <a:r>
              <a:rPr lang="fr-CH" baseline="0" dirty="0"/>
              <a:t> to cases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previous</a:t>
            </a:r>
            <a:r>
              <a:rPr lang="fr-CH" baseline="0" dirty="0"/>
              <a:t> </a:t>
            </a:r>
            <a:r>
              <a:rPr lang="fr-CH" baseline="0" dirty="0" err="1"/>
              <a:t>methods</a:t>
            </a:r>
            <a:r>
              <a:rPr lang="fr-CH" baseline="0" dirty="0"/>
              <a:t> </a:t>
            </a:r>
            <a:r>
              <a:rPr lang="fr-CH" baseline="0" dirty="0" err="1"/>
              <a:t>cannot</a:t>
            </a:r>
            <a:r>
              <a:rPr lang="fr-CH" baseline="0" dirty="0"/>
              <a:t> </a:t>
            </a:r>
            <a:r>
              <a:rPr lang="fr-CH" baseline="0" dirty="0" err="1"/>
              <a:t>handle</a:t>
            </a:r>
            <a:r>
              <a:rPr lang="fr-CH" baseline="0" dirty="0"/>
              <a:t>. </a:t>
            </a:r>
            <a:r>
              <a:rPr lang="fr-CH" baseline="0" dirty="0" err="1"/>
              <a:t>However</a:t>
            </a:r>
            <a:r>
              <a:rPr lang="fr-CH" baseline="0" dirty="0"/>
              <a:t>, the </a:t>
            </a:r>
            <a:r>
              <a:rPr lang="fr-CH" baseline="0" dirty="0" err="1"/>
              <a:t>generation</a:t>
            </a:r>
            <a:r>
              <a:rPr lang="fr-CH" baseline="0" dirty="0"/>
              <a:t> of </a:t>
            </a:r>
            <a:r>
              <a:rPr lang="fr-CH" baseline="0" dirty="0" err="1"/>
              <a:t>Polycubic</a:t>
            </a:r>
            <a:r>
              <a:rPr lang="fr-CH" baseline="0" dirty="0"/>
              <a:t> structures </a:t>
            </a:r>
            <a:r>
              <a:rPr lang="fr-CH" baseline="0" dirty="0" err="1"/>
              <a:t>still</a:t>
            </a:r>
            <a:r>
              <a:rPr lang="fr-CH" baseline="0" dirty="0"/>
              <a:t> </a:t>
            </a:r>
            <a:r>
              <a:rPr lang="fr-CH" baseline="0" dirty="0" err="1"/>
              <a:t>require</a:t>
            </a:r>
            <a:r>
              <a:rPr lang="fr-CH" baseline="0" dirty="0"/>
              <a:t> important </a:t>
            </a:r>
            <a:r>
              <a:rPr lang="fr-CH" baseline="0" dirty="0" err="1"/>
              <a:t>amount</a:t>
            </a:r>
            <a:r>
              <a:rPr lang="fr-CH" baseline="0" dirty="0"/>
              <a:t> of </a:t>
            </a:r>
            <a:r>
              <a:rPr lang="fr-CH" baseline="0" dirty="0" err="1"/>
              <a:t>resources</a:t>
            </a:r>
            <a:r>
              <a:rPr lang="fr-CH" baseline="0" dirty="0"/>
              <a:t>, an issue </a:t>
            </a:r>
            <a:r>
              <a:rPr lang="fr-CH" baseline="0" dirty="0" err="1"/>
              <a:t>tackled</a:t>
            </a:r>
            <a:r>
              <a:rPr lang="fr-CH" baseline="0" dirty="0"/>
              <a:t> in </a:t>
            </a:r>
            <a:r>
              <a:rPr lang="fr-CH" baseline="0" dirty="0" err="1"/>
              <a:t>this</a:t>
            </a:r>
            <a:r>
              <a:rPr lang="fr-CH" baseline="0" dirty="0"/>
              <a:t> document by </a:t>
            </a:r>
            <a:r>
              <a:rPr lang="fr-CH" baseline="0" dirty="0" err="1"/>
              <a:t>using</a:t>
            </a:r>
            <a:r>
              <a:rPr lang="fr-CH" baseline="0" dirty="0"/>
              <a:t> </a:t>
            </a:r>
            <a:r>
              <a:rPr lang="fr-CH" baseline="0" dirty="0" err="1"/>
              <a:t>Deep</a:t>
            </a:r>
            <a:r>
              <a:rPr lang="fr-CH" baseline="0" dirty="0"/>
              <a:t> Learning to </a:t>
            </a:r>
            <a:r>
              <a:rPr lang="fr-CH" baseline="0" dirty="0" err="1"/>
              <a:t>learn</a:t>
            </a:r>
            <a:r>
              <a:rPr lang="fr-CH" baseline="0" dirty="0"/>
              <a:t>  how to </a:t>
            </a:r>
            <a:r>
              <a:rPr lang="fr-CH" baseline="0" dirty="0" err="1"/>
              <a:t>generate</a:t>
            </a:r>
            <a:r>
              <a:rPr lang="fr-CH" baseline="0" dirty="0"/>
              <a:t> </a:t>
            </a:r>
            <a:r>
              <a:rPr lang="fr-CH" baseline="0" dirty="0" err="1"/>
              <a:t>these</a:t>
            </a:r>
            <a:r>
              <a:rPr lang="fr-CH" baseline="0" dirty="0"/>
              <a:t> </a:t>
            </a:r>
            <a:r>
              <a:rPr lang="fr-CH" baseline="0" dirty="0" err="1"/>
              <a:t>simplified</a:t>
            </a:r>
            <a:r>
              <a:rPr lang="fr-CH" baseline="0" dirty="0"/>
              <a:t> structures </a:t>
            </a:r>
            <a:r>
              <a:rPr lang="fr-CH" baseline="0" dirty="0" err="1"/>
              <a:t>starting</a:t>
            </a:r>
            <a:r>
              <a:rPr lang="fr-CH" baseline="0" dirty="0"/>
              <a:t> </a:t>
            </a:r>
            <a:r>
              <a:rPr lang="fr-CH" baseline="0" dirty="0" err="1"/>
              <a:t>from</a:t>
            </a:r>
            <a:r>
              <a:rPr lang="fr-CH" baseline="0" dirty="0"/>
              <a:t> a standard STL file.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The goal of </a:t>
            </a:r>
            <a:r>
              <a:rPr lang="fr-CH" baseline="0" dirty="0" err="1"/>
              <a:t>this</a:t>
            </a:r>
            <a:r>
              <a:rPr lang="fr-CH" baseline="0" dirty="0"/>
              <a:t> </a:t>
            </a:r>
            <a:r>
              <a:rPr lang="fr-CH" baseline="0" dirty="0" err="1"/>
              <a:t>project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to explore how </a:t>
            </a:r>
            <a:r>
              <a:rPr lang="fr-CH" baseline="0" dirty="0" err="1"/>
              <a:t>polycube</a:t>
            </a:r>
            <a:r>
              <a:rPr lang="fr-CH" baseline="0" dirty="0"/>
              <a:t> model simplification </a:t>
            </a:r>
            <a:r>
              <a:rPr lang="fr-CH" baseline="0" dirty="0" err="1"/>
              <a:t>can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utilized</a:t>
            </a:r>
            <a:r>
              <a:rPr lang="fr-CH" baseline="0" dirty="0"/>
              <a:t> to </a:t>
            </a:r>
            <a:r>
              <a:rPr lang="fr-CH" baseline="0" dirty="0" err="1"/>
              <a:t>perform</a:t>
            </a:r>
            <a:r>
              <a:rPr lang="fr-CH" baseline="0" dirty="0"/>
              <a:t> </a:t>
            </a:r>
            <a:r>
              <a:rPr lang="fr-CH" baseline="0" dirty="0" err="1"/>
              <a:t>deep</a:t>
            </a:r>
            <a:r>
              <a:rPr lang="fr-CH" baseline="0" dirty="0"/>
              <a:t> </a:t>
            </a:r>
            <a:r>
              <a:rPr lang="fr-CH" baseline="0" dirty="0" err="1"/>
              <a:t>learning</a:t>
            </a:r>
            <a:r>
              <a:rPr lang="fr-CH" baseline="0" dirty="0"/>
              <a:t> on 3D </a:t>
            </a:r>
            <a:r>
              <a:rPr lang="fr-CH" baseline="0" dirty="0" err="1"/>
              <a:t>meshes</a:t>
            </a:r>
            <a:r>
              <a:rPr lang="fr-CH" baseline="0" dirty="0"/>
              <a:t> </a:t>
            </a:r>
            <a:r>
              <a:rPr lang="fr-CH" baseline="0" dirty="0" err="1"/>
              <a:t>efficiently</a:t>
            </a:r>
            <a:r>
              <a:rPr lang="fr-CH" baseline="0" dirty="0"/>
              <a:t>: in </a:t>
            </a:r>
            <a:r>
              <a:rPr lang="fr-CH" baseline="0" dirty="0" err="1"/>
              <a:t>particular</a:t>
            </a:r>
            <a:r>
              <a:rPr lang="fr-CH" baseline="0" dirty="0"/>
              <a:t> the </a:t>
            </a:r>
            <a:r>
              <a:rPr lang="fr-CH" baseline="0" dirty="0" err="1"/>
              <a:t>aim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to </a:t>
            </a:r>
            <a:r>
              <a:rPr lang="fr-CH" baseline="0" dirty="0" err="1"/>
              <a:t>implement</a:t>
            </a:r>
            <a:r>
              <a:rPr lang="fr-CH" baseline="0" dirty="0"/>
              <a:t> a </a:t>
            </a:r>
            <a:r>
              <a:rPr lang="fr-CH" baseline="0" dirty="0" err="1"/>
              <a:t>polycube</a:t>
            </a:r>
            <a:r>
              <a:rPr lang="fr-CH" baseline="0" dirty="0"/>
              <a:t> </a:t>
            </a:r>
            <a:r>
              <a:rPr lang="fr-CH" baseline="0" dirty="0" err="1"/>
              <a:t>mapping</a:t>
            </a:r>
            <a:r>
              <a:rPr lang="fr-CH" baseline="0" dirty="0"/>
              <a:t> </a:t>
            </a:r>
            <a:r>
              <a:rPr lang="fr-CH" baseline="0" dirty="0" err="1"/>
              <a:t>algorithm</a:t>
            </a:r>
            <a:r>
              <a:rPr lang="fr-CH" baseline="0" dirty="0"/>
              <a:t> and </a:t>
            </a:r>
            <a:r>
              <a:rPr lang="fr-CH" baseline="0" dirty="0" err="1"/>
              <a:t>create</a:t>
            </a:r>
            <a:r>
              <a:rPr lang="fr-CH" baseline="0" dirty="0"/>
              <a:t> a </a:t>
            </a:r>
            <a:r>
              <a:rPr lang="fr-CH" baseline="0" dirty="0" err="1"/>
              <a:t>dataset</a:t>
            </a:r>
            <a:r>
              <a:rPr lang="fr-CH" baseline="0" dirty="0"/>
              <a:t> of </a:t>
            </a:r>
            <a:r>
              <a:rPr lang="fr-CH" baseline="0" dirty="0" err="1"/>
              <a:t>simplified</a:t>
            </a:r>
            <a:r>
              <a:rPr lang="fr-CH" baseline="0" dirty="0"/>
              <a:t> </a:t>
            </a:r>
            <a:r>
              <a:rPr lang="fr-CH" baseline="0" dirty="0" err="1"/>
              <a:t>models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</a:t>
            </a:r>
            <a:r>
              <a:rPr lang="fr-CH" baseline="0" dirty="0" err="1"/>
              <a:t>it</a:t>
            </a:r>
            <a:r>
              <a:rPr lang="fr-CH" baseline="0" dirty="0"/>
              <a:t>. Once </a:t>
            </a:r>
            <a:r>
              <a:rPr lang="fr-CH" baseline="0" dirty="0" err="1"/>
              <a:t>such</a:t>
            </a:r>
            <a:r>
              <a:rPr lang="fr-CH" baseline="0" dirty="0"/>
              <a:t> data-set </a:t>
            </a:r>
            <a:r>
              <a:rPr lang="fr-CH" baseline="0" dirty="0" err="1"/>
              <a:t>is</a:t>
            </a:r>
            <a:r>
              <a:rPr lang="fr-CH" baseline="0" dirty="0"/>
              <a:t> </a:t>
            </a:r>
            <a:r>
              <a:rPr lang="fr-CH" baseline="0" dirty="0" err="1"/>
              <a:t>created</a:t>
            </a:r>
            <a:r>
              <a:rPr lang="fr-CH" baseline="0" dirty="0"/>
              <a:t> 3D </a:t>
            </a:r>
            <a:r>
              <a:rPr lang="fr-CH" baseline="0" dirty="0" err="1"/>
              <a:t>CNNs</a:t>
            </a:r>
            <a:r>
              <a:rPr lang="fr-CH" baseline="0" dirty="0"/>
              <a:t> </a:t>
            </a:r>
            <a:r>
              <a:rPr lang="fr-CH" baseline="0" dirty="0" err="1"/>
              <a:t>can</a:t>
            </a:r>
            <a:r>
              <a:rPr lang="fr-CH" baseline="0" dirty="0"/>
              <a:t> </a:t>
            </a:r>
            <a:r>
              <a:rPr lang="fr-CH" baseline="0" dirty="0" err="1"/>
              <a:t>be</a:t>
            </a:r>
            <a:r>
              <a:rPr lang="fr-CH" baseline="0" dirty="0"/>
              <a:t> </a:t>
            </a:r>
            <a:r>
              <a:rPr lang="fr-CH" baseline="0" dirty="0" err="1"/>
              <a:t>exploited</a:t>
            </a:r>
            <a:r>
              <a:rPr lang="fr-CH" baseline="0" dirty="0"/>
              <a:t> to </a:t>
            </a:r>
            <a:r>
              <a:rPr lang="fr-CH" baseline="0" dirty="0" err="1"/>
              <a:t>obtain</a:t>
            </a:r>
            <a:r>
              <a:rPr lang="fr-CH" baseline="0" dirty="0"/>
              <a:t> efficient </a:t>
            </a:r>
            <a:r>
              <a:rPr lang="fr-CH" baseline="0" dirty="0" err="1"/>
              <a:t>solid</a:t>
            </a:r>
            <a:r>
              <a:rPr lang="fr-CH" baseline="0" dirty="0"/>
              <a:t> model simplification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="1" baseline="0" dirty="0">
                <a:sym typeface="Wingdings" pitchFamily="2" charset="2"/>
              </a:rPr>
              <a:t> </a:t>
            </a:r>
            <a:r>
              <a:rPr lang="fr-CH" b="1" baseline="0" dirty="0" err="1">
                <a:sym typeface="Wingdings" pitchFamily="2" charset="2"/>
              </a:rPr>
              <a:t>Having</a:t>
            </a:r>
            <a:r>
              <a:rPr lang="fr-CH" b="1" baseline="0" dirty="0">
                <a:sym typeface="Wingdings" pitchFamily="2" charset="2"/>
              </a:rPr>
              <a:t> a </a:t>
            </a:r>
            <a:r>
              <a:rPr lang="fr-CH" b="1" baseline="0" dirty="0" err="1">
                <a:sym typeface="Wingdings" pitchFamily="2" charset="2"/>
              </a:rPr>
              <a:t>simpler</a:t>
            </a:r>
            <a:r>
              <a:rPr lang="fr-CH" b="1" baseline="0" dirty="0">
                <a:sym typeface="Wingdings" pitchFamily="2" charset="2"/>
              </a:rPr>
              <a:t> structure of the </a:t>
            </a:r>
            <a:r>
              <a:rPr lang="fr-CH" b="1" baseline="0" dirty="0" err="1">
                <a:sym typeface="Wingdings" pitchFamily="2" charset="2"/>
              </a:rPr>
              <a:t>meshes</a:t>
            </a:r>
            <a:r>
              <a:rPr lang="fr-CH" b="1" baseline="0" dirty="0">
                <a:sym typeface="Wingdings" pitchFamily="2" charset="2"/>
              </a:rPr>
              <a:t> </a:t>
            </a:r>
            <a:r>
              <a:rPr lang="fr-CH" b="1" baseline="0" dirty="0" err="1">
                <a:sym typeface="Wingdings" pitchFamily="2" charset="2"/>
              </a:rPr>
              <a:t>helps</a:t>
            </a:r>
            <a:r>
              <a:rPr lang="fr-CH" b="1" baseline="0" dirty="0">
                <a:sym typeface="Wingdings" pitchFamily="2" charset="2"/>
              </a:rPr>
              <a:t> to </a:t>
            </a:r>
            <a:r>
              <a:rPr lang="fr-CH" b="1" baseline="0" dirty="0" err="1">
                <a:sym typeface="Wingdings" pitchFamily="2" charset="2"/>
              </a:rPr>
              <a:t>parallelize</a:t>
            </a:r>
            <a:r>
              <a:rPr lang="fr-CH" b="1" baseline="0" dirty="0">
                <a:sym typeface="Wingdings" pitchFamily="2" charset="2"/>
              </a:rPr>
              <a:t> the computations on GPU and on </a:t>
            </a:r>
            <a:r>
              <a:rPr lang="fr-CH" b="1" baseline="0" dirty="0" err="1">
                <a:sym typeface="Wingdings" pitchFamily="2" charset="2"/>
              </a:rPr>
              <a:t>decreases</a:t>
            </a:r>
            <a:r>
              <a:rPr lang="fr-CH" b="1" baseline="0" dirty="0">
                <a:sym typeface="Wingdings" pitchFamily="2" charset="2"/>
              </a:rPr>
              <a:t> the time to </a:t>
            </a:r>
            <a:r>
              <a:rPr lang="fr-CH" b="1" baseline="0" dirty="0" err="1">
                <a:sym typeface="Wingdings" pitchFamily="2" charset="2"/>
              </a:rPr>
              <a:t>perform</a:t>
            </a:r>
            <a:r>
              <a:rPr lang="fr-CH" b="1" baseline="0" dirty="0">
                <a:sym typeface="Wingdings" pitchFamily="2" charset="2"/>
              </a:rPr>
              <a:t> the convolutions </a:t>
            </a:r>
            <a:endParaRPr lang="fr-CH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380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547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561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515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The second technique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</a:t>
            </a:r>
            <a:r>
              <a:rPr lang="fr-CH" baseline="0" dirty="0" err="1"/>
              <a:t>was</a:t>
            </a:r>
            <a:r>
              <a:rPr lang="fr-CH" baseline="0" dirty="0"/>
              <a:t> to </a:t>
            </a:r>
            <a:r>
              <a:rPr lang="fr-CH" baseline="0" dirty="0" err="1"/>
              <a:t>extract</a:t>
            </a:r>
            <a:r>
              <a:rPr lang="fr-CH" baseline="0" dirty="0"/>
              <a:t> the </a:t>
            </a:r>
            <a:r>
              <a:rPr lang="fr-CH" baseline="0" dirty="0" err="1"/>
              <a:t>most</a:t>
            </a:r>
            <a:r>
              <a:rPr lang="fr-CH" baseline="0" dirty="0"/>
              <a:t> important </a:t>
            </a:r>
            <a:r>
              <a:rPr lang="fr-CH" baseline="0" dirty="0" err="1"/>
              <a:t>features</a:t>
            </a:r>
            <a:r>
              <a:rPr lang="fr-CH" baseline="0" dirty="0"/>
              <a:t> of a cubes </a:t>
            </a:r>
            <a:r>
              <a:rPr lang="fr-CH" baseline="0" dirty="0" err="1"/>
              <a:t>anf</a:t>
            </a:r>
            <a:r>
              <a:rPr lang="fr-CH" baseline="0" dirty="0"/>
              <a:t> to </a:t>
            </a:r>
            <a:r>
              <a:rPr lang="fr-CH" baseline="0" dirty="0" err="1"/>
              <a:t>learn</a:t>
            </a:r>
            <a:r>
              <a:rPr lang="fr-CH" baseline="0" dirty="0"/>
              <a:t> </a:t>
            </a:r>
            <a:r>
              <a:rPr lang="fr-CH" baseline="0" dirty="0" err="1"/>
              <a:t>them</a:t>
            </a:r>
            <a:r>
              <a:rPr lang="fr-CH" baseline="0" dirty="0"/>
              <a:t> </a:t>
            </a:r>
            <a:r>
              <a:rPr lang="fr-CH" baseline="0" dirty="0" err="1"/>
              <a:t>instead</a:t>
            </a:r>
            <a:r>
              <a:rPr lang="fr-CH" baseline="0" dirty="0"/>
              <a:t> of </a:t>
            </a:r>
            <a:r>
              <a:rPr lang="fr-CH" baseline="0" dirty="0" err="1"/>
              <a:t>using</a:t>
            </a:r>
            <a:r>
              <a:rPr lang="fr-CH" baseline="0" dirty="0"/>
              <a:t> a </a:t>
            </a:r>
            <a:r>
              <a:rPr lang="fr-CH" baseline="0" dirty="0" err="1"/>
              <a:t>complex</a:t>
            </a:r>
            <a:r>
              <a:rPr lang="fr-CH" baseline="0" dirty="0"/>
              <a:t> </a:t>
            </a:r>
            <a:r>
              <a:rPr lang="fr-CH" baseline="0" dirty="0" err="1"/>
              <a:t>Unet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down and </a:t>
            </a:r>
            <a:r>
              <a:rPr lang="fr-CH" baseline="0" dirty="0" err="1"/>
              <a:t>upsmapling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In </a:t>
            </a:r>
            <a:r>
              <a:rPr lang="fr-CH" baseline="0" dirty="0" err="1"/>
              <a:t>this</a:t>
            </a:r>
            <a:r>
              <a:rPr lang="fr-CH" baseline="0" dirty="0"/>
              <a:t> trial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3 </a:t>
            </a:r>
            <a:r>
              <a:rPr lang="fr-CH" baseline="0" dirty="0" err="1"/>
              <a:t>different</a:t>
            </a:r>
            <a:r>
              <a:rPr lang="fr-CH" baseline="0" dirty="0"/>
              <a:t> CNN </a:t>
            </a:r>
            <a:r>
              <a:rPr lang="fr-CH" baseline="0" dirty="0" err="1"/>
              <a:t>layers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</a:t>
            </a:r>
            <a:r>
              <a:rPr lang="fr-CH" baseline="0" dirty="0" err="1"/>
              <a:t>maxpooling</a:t>
            </a:r>
            <a:r>
              <a:rPr lang="fr-CH" baseline="0" dirty="0"/>
              <a:t> </a:t>
            </a:r>
            <a:r>
              <a:rPr lang="fr-CH" baseline="0" dirty="0" err="1"/>
              <a:t>with</a:t>
            </a:r>
            <a:r>
              <a:rPr lang="fr-CH" baseline="0" dirty="0"/>
              <a:t> 2x2x2 </a:t>
            </a:r>
            <a:r>
              <a:rPr lang="fr-CH" baseline="0" dirty="0" err="1"/>
              <a:t>windows</a:t>
            </a:r>
            <a:r>
              <a:rPr lang="fr-CH" baseline="0" dirty="0"/>
              <a:t> and </a:t>
            </a:r>
            <a:r>
              <a:rPr lang="fr-CH" baseline="0" dirty="0" err="1"/>
              <a:t>batchnorm</a:t>
            </a:r>
            <a:r>
              <a:rPr lang="fr-CH" baseline="0" dirty="0"/>
              <a:t> as a </a:t>
            </a:r>
            <a:r>
              <a:rPr lang="fr-CH" baseline="0" dirty="0" err="1"/>
              <a:t>regularizer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Finally</a:t>
            </a:r>
            <a:r>
              <a:rPr lang="fr-CH" baseline="0" dirty="0"/>
              <a:t> </a:t>
            </a:r>
            <a:r>
              <a:rPr lang="fr-CH" baseline="0" dirty="0" err="1"/>
              <a:t>everythin</a:t>
            </a:r>
            <a:r>
              <a:rPr lang="fr-CH" baseline="0" dirty="0"/>
              <a:t> </a:t>
            </a:r>
            <a:r>
              <a:rPr lang="fr-CH" baseline="0" dirty="0" err="1"/>
              <a:t>went</a:t>
            </a:r>
            <a:r>
              <a:rPr lang="fr-CH" baseline="0" dirty="0"/>
              <a:t> </a:t>
            </a:r>
            <a:r>
              <a:rPr lang="fr-CH" baseline="0" dirty="0" err="1"/>
              <a:t>through</a:t>
            </a:r>
            <a:r>
              <a:rPr lang="fr-CH" baseline="0" dirty="0"/>
              <a:t> a FC layer and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</a:t>
            </a:r>
            <a:r>
              <a:rPr lang="fr-CH" baseline="0" dirty="0" err="1"/>
              <a:t>softmax</a:t>
            </a:r>
            <a:r>
              <a:rPr lang="fr-CH" baseline="0" dirty="0"/>
              <a:t> to </a:t>
            </a:r>
            <a:r>
              <a:rPr lang="fr-CH" baseline="0" dirty="0" err="1"/>
              <a:t>assign</a:t>
            </a:r>
            <a:r>
              <a:rPr lang="fr-CH" baseline="0" dirty="0"/>
              <a:t> the final values to </a:t>
            </a:r>
            <a:r>
              <a:rPr lang="fr-CH" baseline="0" dirty="0" err="1"/>
              <a:t>each</a:t>
            </a:r>
            <a:r>
              <a:rPr lang="fr-CH" baseline="0" dirty="0"/>
              <a:t> </a:t>
            </a:r>
            <a:r>
              <a:rPr lang="fr-CH" baseline="0" dirty="0" err="1"/>
              <a:t>feature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MSE as </a:t>
            </a:r>
            <a:r>
              <a:rPr lang="fr-CH" baseline="0" dirty="0" err="1"/>
              <a:t>loss</a:t>
            </a:r>
            <a:r>
              <a:rPr lang="fr-CH" baseline="0" dirty="0"/>
              <a:t> </a:t>
            </a:r>
            <a:r>
              <a:rPr lang="fr-CH" baseline="0" dirty="0" err="1"/>
              <a:t>function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Leaky</a:t>
            </a:r>
            <a:r>
              <a:rPr lang="fr-CH" baseline="0" dirty="0"/>
              <a:t>-Relu as Activation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1039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- 3 </a:t>
            </a:r>
            <a:r>
              <a:rPr lang="fr-CH" baseline="0" dirty="0" err="1"/>
              <a:t>different</a:t>
            </a:r>
            <a:r>
              <a:rPr lang="fr-CH" baseline="0" dirty="0"/>
              <a:t> </a:t>
            </a:r>
            <a:r>
              <a:rPr lang="fr-CH" baseline="0" dirty="0" err="1"/>
              <a:t>languages</a:t>
            </a:r>
            <a:r>
              <a:rPr lang="fr-CH" baseline="0" dirty="0"/>
              <a:t> = Python, </a:t>
            </a:r>
            <a:r>
              <a:rPr lang="fr-CH" baseline="0" dirty="0" err="1"/>
              <a:t>Maltab</a:t>
            </a:r>
            <a:r>
              <a:rPr lang="fr-CH" baseline="0" dirty="0"/>
              <a:t>, C++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469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- Faire une résumer de ce qu’on peut faire avec le SPA </a:t>
            </a:r>
            <a:r>
              <a:rPr lang="fr-CH" baseline="0" dirty="0" err="1"/>
              <a:t>toolkit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Designed</a:t>
            </a:r>
            <a:r>
              <a:rPr lang="fr-CH" baseline="0" dirty="0"/>
              <a:t> in python 2 but I </a:t>
            </a:r>
            <a:r>
              <a:rPr lang="fr-CH" baseline="0" dirty="0" err="1"/>
              <a:t>upgraded</a:t>
            </a:r>
            <a:r>
              <a:rPr lang="fr-CH" baseline="0" dirty="0"/>
              <a:t> </a:t>
            </a:r>
            <a:r>
              <a:rPr lang="fr-CH" baseline="0" dirty="0" err="1"/>
              <a:t>it</a:t>
            </a:r>
            <a:r>
              <a:rPr lang="fr-CH" baseline="0" dirty="0"/>
              <a:t> to python 3.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="1" baseline="0" dirty="0"/>
              <a:t>SPA </a:t>
            </a:r>
            <a:r>
              <a:rPr lang="fr-CH" b="1" baseline="0" dirty="0" err="1"/>
              <a:t>Toolkit</a:t>
            </a:r>
            <a:r>
              <a:rPr lang="fr-CH" b="1" baseline="0" dirty="0"/>
              <a:t> est la partie la plus longue du projet et donc c’est celle qui sera abordée avec le plus de </a:t>
            </a:r>
            <a:r>
              <a:rPr lang="fr-CH" b="1" baseline="0" dirty="0" err="1"/>
              <a:t>details</a:t>
            </a:r>
            <a:r>
              <a:rPr lang="fr-CH" b="1" baseline="0" dirty="0"/>
              <a:t> (et donc la plus longue)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75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- Faire une résumer de ce qu’on peut faire avec le SPA </a:t>
            </a:r>
            <a:r>
              <a:rPr lang="fr-CH" baseline="0" dirty="0" err="1"/>
              <a:t>toolkit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Designed</a:t>
            </a:r>
            <a:r>
              <a:rPr lang="fr-CH" baseline="0" dirty="0"/>
              <a:t> in python 2 but I </a:t>
            </a:r>
            <a:r>
              <a:rPr lang="fr-CH" baseline="0" dirty="0" err="1"/>
              <a:t>upgraded</a:t>
            </a:r>
            <a:r>
              <a:rPr lang="fr-CH" baseline="0" dirty="0"/>
              <a:t> </a:t>
            </a:r>
            <a:r>
              <a:rPr lang="fr-CH" baseline="0" dirty="0" err="1"/>
              <a:t>it</a:t>
            </a:r>
            <a:r>
              <a:rPr lang="fr-CH" baseline="0" dirty="0"/>
              <a:t> to python 3.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="1" baseline="0" dirty="0"/>
              <a:t>SPA </a:t>
            </a:r>
            <a:r>
              <a:rPr lang="fr-CH" b="1" baseline="0" dirty="0" err="1"/>
              <a:t>Toolkit</a:t>
            </a:r>
            <a:r>
              <a:rPr lang="fr-CH" b="1" baseline="0" dirty="0"/>
              <a:t> est la partie la plus longue du projet et donc c’est celle qui sera abordée avec le plus de </a:t>
            </a:r>
            <a:r>
              <a:rPr lang="fr-CH" b="1" baseline="0" dirty="0" err="1"/>
              <a:t>details</a:t>
            </a:r>
            <a:r>
              <a:rPr lang="fr-CH" b="1" baseline="0" dirty="0"/>
              <a:t> (et donc la plus longue)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718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None/>
              <a:tabLst/>
              <a:defRPr/>
            </a:pPr>
            <a:r>
              <a:rPr lang="fr-CH" baseline="0" dirty="0"/>
              <a:t>AJOUTER DES ANIMATIONS POUR MONTRER LA DEFORMATION !!!!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76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Since</a:t>
            </a:r>
            <a:r>
              <a:rPr lang="fr-CH" baseline="0" dirty="0"/>
              <a:t> I </a:t>
            </a:r>
            <a:r>
              <a:rPr lang="fr-CH" baseline="0" dirty="0" err="1"/>
              <a:t>had</a:t>
            </a:r>
            <a:r>
              <a:rPr lang="fr-CH" baseline="0" dirty="0"/>
              <a:t> not </a:t>
            </a:r>
            <a:r>
              <a:rPr lang="fr-CH" baseline="0" dirty="0" err="1"/>
              <a:t>prior</a:t>
            </a:r>
            <a:r>
              <a:rPr lang="fr-CH" baseline="0" dirty="0"/>
              <a:t> </a:t>
            </a:r>
            <a:r>
              <a:rPr lang="fr-CH" baseline="0" dirty="0" err="1"/>
              <a:t>knowledge</a:t>
            </a:r>
            <a:r>
              <a:rPr lang="fr-CH" baseline="0" dirty="0"/>
              <a:t> on </a:t>
            </a:r>
            <a:r>
              <a:rPr lang="fr-CH" baseline="0" dirty="0" err="1"/>
              <a:t>voxelization</a:t>
            </a:r>
            <a:r>
              <a:rPr lang="fr-CH" baseline="0" dirty="0"/>
              <a:t>, </a:t>
            </a:r>
            <a:r>
              <a:rPr lang="fr-CH" baseline="0" dirty="0" err="1"/>
              <a:t>it</a:t>
            </a:r>
            <a:r>
              <a:rPr lang="fr-CH" baseline="0" dirty="0"/>
              <a:t> </a:t>
            </a:r>
            <a:r>
              <a:rPr lang="fr-CH" baseline="0" dirty="0" err="1"/>
              <a:t>took</a:t>
            </a:r>
            <a:r>
              <a:rPr lang="fr-CH" baseline="0" dirty="0"/>
              <a:t> </a:t>
            </a:r>
            <a:r>
              <a:rPr lang="fr-CH" baseline="0" dirty="0" err="1"/>
              <a:t>quite</a:t>
            </a:r>
            <a:r>
              <a:rPr lang="fr-CH" baseline="0" dirty="0"/>
              <a:t> </a:t>
            </a:r>
            <a:r>
              <a:rPr lang="fr-CH" baseline="0" dirty="0" err="1"/>
              <a:t>some</a:t>
            </a:r>
            <a:r>
              <a:rPr lang="fr-CH" baseline="0" dirty="0"/>
              <a:t> time to go in the littérature and to know a bit more about how to </a:t>
            </a:r>
            <a:r>
              <a:rPr lang="fr-CH" baseline="0" dirty="0" err="1"/>
              <a:t>implement</a:t>
            </a:r>
            <a:r>
              <a:rPr lang="fr-CH" baseline="0" dirty="0"/>
              <a:t> </a:t>
            </a:r>
            <a:r>
              <a:rPr lang="fr-CH" baseline="0" dirty="0" err="1"/>
              <a:t>these</a:t>
            </a:r>
            <a:r>
              <a:rPr lang="fr-CH" baseline="0" dirty="0"/>
              <a:t> </a:t>
            </a:r>
            <a:r>
              <a:rPr lang="fr-CH" baseline="0" dirty="0" err="1"/>
              <a:t>algorithm</a:t>
            </a:r>
            <a:r>
              <a:rPr lang="fr-CH" baseline="0" dirty="0"/>
              <a:t> </a:t>
            </a:r>
            <a:r>
              <a:rPr lang="fr-CH" baseline="0" dirty="0" err="1"/>
              <a:t>is</a:t>
            </a:r>
            <a:r>
              <a:rPr lang="fr-CH" baseline="0" dirty="0"/>
              <a:t> C++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Furtunately</a:t>
            </a:r>
            <a:r>
              <a:rPr lang="fr-CH" baseline="0" dirty="0"/>
              <a:t> I </a:t>
            </a:r>
            <a:r>
              <a:rPr lang="fr-CH" baseline="0" dirty="0" err="1"/>
              <a:t>found</a:t>
            </a:r>
            <a:r>
              <a:rPr lang="fr-CH" baseline="0" dirty="0"/>
              <a:t> </a:t>
            </a:r>
            <a:r>
              <a:rPr lang="fr-CH" baseline="0" dirty="0" err="1"/>
              <a:t>some</a:t>
            </a:r>
            <a:r>
              <a:rPr lang="fr-CH" baseline="0" dirty="0"/>
              <a:t> codes </a:t>
            </a:r>
            <a:r>
              <a:rPr lang="fr-CH" baseline="0" dirty="0" err="1"/>
              <a:t>pieces</a:t>
            </a:r>
            <a:r>
              <a:rPr lang="fr-CH" baseline="0" dirty="0"/>
              <a:t> on </a:t>
            </a:r>
            <a:r>
              <a:rPr lang="fr-CH" baseline="0" dirty="0" err="1"/>
              <a:t>github</a:t>
            </a:r>
            <a:r>
              <a:rPr lang="fr-CH" baseline="0" dirty="0"/>
              <a:t> in </a:t>
            </a:r>
            <a:r>
              <a:rPr lang="fr-CH" baseline="0" dirty="0" err="1"/>
              <a:t>order</a:t>
            </a:r>
            <a:r>
              <a:rPr lang="fr-CH" baseline="0" dirty="0"/>
              <a:t> not to have to </a:t>
            </a:r>
            <a:r>
              <a:rPr lang="fr-CH" baseline="0" dirty="0" err="1"/>
              <a:t>start</a:t>
            </a:r>
            <a:r>
              <a:rPr lang="fr-CH" baseline="0" dirty="0"/>
              <a:t> </a:t>
            </a:r>
            <a:r>
              <a:rPr lang="fr-CH" baseline="0" dirty="0" err="1"/>
              <a:t>from</a:t>
            </a:r>
            <a:r>
              <a:rPr lang="fr-CH" baseline="0" dirty="0"/>
              <a:t> scratch (</a:t>
            </a:r>
            <a:r>
              <a:rPr lang="fr-CH" b="1" baseline="0" dirty="0" err="1"/>
              <a:t>Libigl</a:t>
            </a:r>
            <a:r>
              <a:rPr lang="fr-CH" baseline="0" dirty="0"/>
              <a:t> -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Libigl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primarily licensed under MPL2 and used in many big companies like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activision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…)</a:t>
            </a:r>
            <a:endParaRPr lang="fr-CH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Volumetric</a:t>
            </a:r>
            <a:r>
              <a:rPr lang="fr-CH" baseline="0" dirty="0"/>
              <a:t> </a:t>
            </a:r>
            <a:r>
              <a:rPr lang="fr-CH" baseline="0" dirty="0" err="1"/>
              <a:t>voxelization</a:t>
            </a:r>
            <a:r>
              <a:rPr lang="fr-CH" baseline="0" dirty="0"/>
              <a:t> =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wanted</a:t>
            </a:r>
            <a:r>
              <a:rPr lang="fr-CH" baseline="0" dirty="0"/>
              <a:t> to have </a:t>
            </a:r>
            <a:r>
              <a:rPr lang="fr-CH" baseline="0" dirty="0" err="1"/>
              <a:t>voxels</a:t>
            </a:r>
            <a:r>
              <a:rPr lang="fr-CH" baseline="0" dirty="0"/>
              <a:t> </a:t>
            </a:r>
            <a:r>
              <a:rPr lang="fr-CH" baseline="0" dirty="0" err="1"/>
              <a:t>even</a:t>
            </a:r>
            <a:r>
              <a:rPr lang="fr-CH" baseline="0" dirty="0"/>
              <a:t> </a:t>
            </a:r>
            <a:r>
              <a:rPr lang="fr-CH" baseline="0" dirty="0" err="1"/>
              <a:t>inside</a:t>
            </a:r>
            <a:r>
              <a:rPr lang="fr-CH" baseline="0" dirty="0"/>
              <a:t> not </a:t>
            </a:r>
            <a:r>
              <a:rPr lang="fr-CH" baseline="0" dirty="0" err="1"/>
              <a:t>only</a:t>
            </a:r>
            <a:r>
              <a:rPr lang="fr-CH" baseline="0" dirty="0"/>
              <a:t> at the </a:t>
            </a:r>
            <a:r>
              <a:rPr lang="fr-CH" baseline="0" dirty="0" err="1"/>
              <a:t>boundaries</a:t>
            </a:r>
            <a:r>
              <a:rPr lang="fr-CH" baseline="0" dirty="0"/>
              <a:t>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The conversion of the </a:t>
            </a:r>
            <a:r>
              <a:rPr lang="fr-CH" baseline="0" dirty="0" err="1"/>
              <a:t>meshes</a:t>
            </a:r>
            <a:r>
              <a:rPr lang="fr-CH" baseline="0" dirty="0"/>
              <a:t> to </a:t>
            </a:r>
            <a:r>
              <a:rPr lang="fr-CH" baseline="0" dirty="0" err="1"/>
              <a:t>voxels</a:t>
            </a:r>
            <a:r>
              <a:rPr lang="fr-CH" baseline="0" dirty="0"/>
              <a:t> </a:t>
            </a:r>
            <a:r>
              <a:rPr lang="fr-CH" baseline="0" dirty="0" err="1"/>
              <a:t>enabled</a:t>
            </a:r>
            <a:r>
              <a:rPr lang="fr-CH" baseline="0" dirty="0"/>
              <a:t> us come </a:t>
            </a:r>
            <a:r>
              <a:rPr lang="fr-CH" baseline="0" dirty="0" err="1"/>
              <a:t>closer</a:t>
            </a:r>
            <a:r>
              <a:rPr lang="fr-CH" baseline="0" dirty="0"/>
              <a:t> to the </a:t>
            </a:r>
            <a:r>
              <a:rPr lang="fr-CH" baseline="0" dirty="0" err="1"/>
              <a:t>polycube</a:t>
            </a:r>
            <a:r>
              <a:rPr lang="fr-CH" baseline="0" dirty="0"/>
              <a:t> structure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wanted</a:t>
            </a:r>
            <a:r>
              <a:rPr lang="fr-CH" baseline="0" dirty="0"/>
              <a:t> </a:t>
            </a:r>
            <a:r>
              <a:rPr lang="fr-CH" baseline="0"/>
              <a:t>to have. </a:t>
            </a:r>
            <a:endParaRPr lang="fr-CH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907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By putting the </a:t>
            </a:r>
            <a:r>
              <a:rPr lang="fr-CH" baseline="0" dirty="0" err="1"/>
              <a:t>pieces</a:t>
            </a:r>
            <a:r>
              <a:rPr lang="fr-CH" baseline="0" dirty="0"/>
              <a:t> </a:t>
            </a:r>
            <a:r>
              <a:rPr lang="fr-CH" baseline="0" dirty="0" err="1"/>
              <a:t>together</a:t>
            </a:r>
            <a:r>
              <a:rPr lang="fr-CH" baseline="0" dirty="0"/>
              <a:t>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get</a:t>
            </a:r>
            <a:r>
              <a:rPr lang="fr-CH" baseline="0" dirty="0"/>
              <a:t> </a:t>
            </a:r>
            <a:r>
              <a:rPr lang="fr-CH" baseline="0" dirty="0" err="1"/>
              <a:t>these</a:t>
            </a:r>
            <a:r>
              <a:rPr lang="fr-CH" baseline="0" dirty="0"/>
              <a:t> </a:t>
            </a:r>
            <a:r>
              <a:rPr lang="fr-CH" baseline="0" dirty="0" err="1"/>
              <a:t>results</a:t>
            </a:r>
            <a:r>
              <a:rPr lang="fr-CH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/>
              <a:t>One </a:t>
            </a:r>
            <a:r>
              <a:rPr lang="fr-CH" baseline="0" dirty="0" err="1"/>
              <a:t>could</a:t>
            </a:r>
            <a:r>
              <a:rPr lang="fr-CH" baseline="0" dirty="0"/>
              <a:t> </a:t>
            </a:r>
            <a:r>
              <a:rPr lang="fr-CH" baseline="0" dirty="0" err="1"/>
              <a:t>play</a:t>
            </a:r>
            <a:r>
              <a:rPr lang="fr-CH" baseline="0" dirty="0"/>
              <a:t> on the </a:t>
            </a:r>
            <a:r>
              <a:rPr lang="fr-CH" baseline="0" dirty="0" err="1"/>
              <a:t>precision</a:t>
            </a:r>
            <a:r>
              <a:rPr lang="fr-CH" baseline="0" dirty="0"/>
              <a:t> of the </a:t>
            </a:r>
            <a:r>
              <a:rPr lang="fr-CH" baseline="0" dirty="0" err="1"/>
              <a:t>voxelization</a:t>
            </a:r>
            <a:r>
              <a:rPr lang="fr-CH" baseline="0" dirty="0"/>
              <a:t> by </a:t>
            </a:r>
            <a:r>
              <a:rPr lang="fr-CH" baseline="0" dirty="0" err="1"/>
              <a:t>tacking</a:t>
            </a:r>
            <a:r>
              <a:rPr lang="fr-CH" baseline="0" dirty="0"/>
              <a:t> </a:t>
            </a:r>
            <a:r>
              <a:rPr lang="fr-CH" baseline="0" dirty="0" err="1"/>
              <a:t>different</a:t>
            </a:r>
            <a:r>
              <a:rPr lang="fr-CH" baseline="0" dirty="0"/>
              <a:t> </a:t>
            </a:r>
            <a:r>
              <a:rPr lang="fr-CH" baseline="0" dirty="0" err="1"/>
              <a:t>grid</a:t>
            </a:r>
            <a:r>
              <a:rPr lang="fr-CH" baseline="0" dirty="0"/>
              <a:t> sizes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However</a:t>
            </a:r>
            <a:r>
              <a:rPr lang="fr-CH" baseline="0" dirty="0"/>
              <a:t> </a:t>
            </a:r>
            <a:r>
              <a:rPr lang="fr-CH" baseline="0" dirty="0" err="1"/>
              <a:t>finer</a:t>
            </a:r>
            <a:r>
              <a:rPr lang="fr-CH" baseline="0" dirty="0"/>
              <a:t> </a:t>
            </a:r>
            <a:r>
              <a:rPr lang="fr-CH" baseline="0" dirty="0" err="1"/>
              <a:t>grid</a:t>
            </a:r>
            <a:r>
              <a:rPr lang="fr-CH" baseline="0" dirty="0"/>
              <a:t> = </a:t>
            </a:r>
            <a:r>
              <a:rPr lang="fr-CH" baseline="0" dirty="0" err="1"/>
              <a:t>higher</a:t>
            </a:r>
            <a:r>
              <a:rPr lang="fr-CH" baseline="0" dirty="0"/>
              <a:t> </a:t>
            </a:r>
            <a:r>
              <a:rPr lang="fr-CH" baseline="0" dirty="0" err="1"/>
              <a:t>complexity</a:t>
            </a:r>
            <a:r>
              <a:rPr lang="fr-CH" baseline="0" dirty="0"/>
              <a:t>, more data and </a:t>
            </a:r>
            <a:r>
              <a:rPr lang="fr-CH" baseline="0" dirty="0" err="1"/>
              <a:t>thus</a:t>
            </a:r>
            <a:r>
              <a:rPr lang="fr-CH" baseline="0" dirty="0"/>
              <a:t> longer computation time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Tx/>
              <a:buChar char="-"/>
              <a:tabLst/>
              <a:defRPr/>
            </a:pPr>
            <a:r>
              <a:rPr lang="fr-CH" baseline="0" dirty="0" err="1"/>
              <a:t>Nevertheless</a:t>
            </a:r>
            <a:r>
              <a:rPr lang="fr-CH" baseline="0" dirty="0"/>
              <a:t>,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see</a:t>
            </a:r>
            <a:r>
              <a:rPr lang="fr-CH" baseline="0" dirty="0"/>
              <a:t> </a:t>
            </a:r>
            <a:r>
              <a:rPr lang="fr-CH" baseline="0" dirty="0" err="1"/>
              <a:t>that</a:t>
            </a:r>
            <a:r>
              <a:rPr lang="fr-CH" baseline="0" dirty="0"/>
              <a:t> </a:t>
            </a:r>
            <a:r>
              <a:rPr lang="fr-CH" baseline="0" dirty="0" err="1"/>
              <a:t>even</a:t>
            </a:r>
            <a:r>
              <a:rPr lang="fr-CH" baseline="0" dirty="0"/>
              <a:t> if </a:t>
            </a:r>
            <a:r>
              <a:rPr lang="fr-CH" baseline="0" dirty="0" err="1"/>
              <a:t>we</a:t>
            </a:r>
            <a:r>
              <a:rPr lang="fr-CH" baseline="0" dirty="0"/>
              <a:t> are </a:t>
            </a:r>
            <a:r>
              <a:rPr lang="fr-CH" baseline="0" dirty="0" err="1"/>
              <a:t>closer</a:t>
            </a:r>
            <a:r>
              <a:rPr lang="fr-CH" baseline="0" dirty="0"/>
              <a:t> to a </a:t>
            </a:r>
            <a:r>
              <a:rPr lang="fr-CH" baseline="0" dirty="0" err="1"/>
              <a:t>cubic</a:t>
            </a:r>
            <a:r>
              <a:rPr lang="fr-CH" baseline="0" dirty="0"/>
              <a:t> car </a:t>
            </a:r>
            <a:r>
              <a:rPr lang="fr-CH" baseline="0" dirty="0" err="1"/>
              <a:t>shape</a:t>
            </a:r>
            <a:r>
              <a:rPr lang="fr-CH" baseline="0" dirty="0"/>
              <a:t>, </a:t>
            </a:r>
            <a:r>
              <a:rPr lang="fr-CH" baseline="0" dirty="0" err="1"/>
              <a:t>that</a:t>
            </a:r>
            <a:r>
              <a:rPr lang="fr-CH" baseline="0" dirty="0"/>
              <a:t> the </a:t>
            </a:r>
            <a:r>
              <a:rPr lang="fr-CH" baseline="0" dirty="0" err="1"/>
              <a:t>shapes</a:t>
            </a:r>
            <a:r>
              <a:rPr lang="fr-CH" baseline="0" dirty="0"/>
              <a:t> are not </a:t>
            </a:r>
            <a:r>
              <a:rPr lang="fr-CH" baseline="0" dirty="0" err="1"/>
              <a:t>perfectly</a:t>
            </a:r>
            <a:r>
              <a:rPr lang="fr-CH" baseline="0" dirty="0"/>
              <a:t> </a:t>
            </a:r>
            <a:r>
              <a:rPr lang="fr-CH" baseline="0" dirty="0" err="1"/>
              <a:t>noiseless</a:t>
            </a:r>
            <a:r>
              <a:rPr lang="fr-CH" baseline="0" dirty="0"/>
              <a:t>. </a:t>
            </a:r>
            <a:r>
              <a:rPr lang="fr-CH" baseline="0" dirty="0" err="1"/>
              <a:t>Therefore</a:t>
            </a:r>
            <a:r>
              <a:rPr lang="fr-CH" baseline="0" dirty="0"/>
              <a:t>, and as </a:t>
            </a:r>
            <a:r>
              <a:rPr lang="fr-CH" baseline="0" dirty="0" err="1"/>
              <a:t>presented</a:t>
            </a:r>
            <a:r>
              <a:rPr lang="fr-CH" baseline="0" dirty="0"/>
              <a:t> in the </a:t>
            </a:r>
            <a:r>
              <a:rPr lang="fr-CH" baseline="0" dirty="0" err="1"/>
              <a:t>next</a:t>
            </a:r>
            <a:r>
              <a:rPr lang="fr-CH" baseline="0" dirty="0"/>
              <a:t> part </a:t>
            </a:r>
            <a:r>
              <a:rPr lang="fr-CH" baseline="0" dirty="0" err="1"/>
              <a:t>we</a:t>
            </a:r>
            <a:r>
              <a:rPr lang="fr-CH" baseline="0" dirty="0"/>
              <a:t> </a:t>
            </a:r>
            <a:r>
              <a:rPr lang="fr-CH" baseline="0" dirty="0" err="1"/>
              <a:t>used</a:t>
            </a:r>
            <a:r>
              <a:rPr lang="fr-CH" baseline="0" dirty="0"/>
              <a:t> the </a:t>
            </a:r>
            <a:r>
              <a:rPr lang="fr-CH" baseline="0" dirty="0" err="1"/>
              <a:t>hough</a:t>
            </a:r>
            <a:r>
              <a:rPr lang="fr-CH" baseline="0" dirty="0"/>
              <a:t> </a:t>
            </a:r>
            <a:r>
              <a:rPr lang="fr-CH" baseline="0" dirty="0" err="1"/>
              <a:t>Transform</a:t>
            </a:r>
            <a:r>
              <a:rPr lang="fr-CH" baseline="0" dirty="0"/>
              <a:t> to correct </a:t>
            </a:r>
            <a:r>
              <a:rPr lang="fr-CH" baseline="0" dirty="0" err="1"/>
              <a:t>these</a:t>
            </a:r>
            <a:r>
              <a:rPr lang="fr-CH" baseline="0" dirty="0"/>
              <a:t> imperfections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56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6610464"/>
            <a:ext cx="12192000" cy="247534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94" name="Shape 94"/>
          <p:cNvSpPr/>
          <p:nvPr/>
        </p:nvSpPr>
        <p:spPr>
          <a:xfrm>
            <a:off x="0" y="6610464"/>
            <a:ext cx="12204876" cy="235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Tahoma"/>
              <a:buNone/>
            </a:pPr>
            <a:r>
              <a:rPr lang="en-US" sz="900" b="1" i="0" u="none" strike="noStrike" cap="none" baseline="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JUNE 4</a:t>
            </a:r>
            <a:r>
              <a:rPr lang="en-US" sz="900" b="1" i="0" u="none" strike="noStrike" cap="none" baseline="3000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th</a:t>
            </a:r>
            <a:r>
              <a:rPr lang="en-US" sz="900" b="1" i="0" u="none" strike="noStrike" cap="none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, 2018 | Deep Learning on 3D meshes via Model Simplification – Semester Project</a:t>
            </a:r>
            <a:r>
              <a:rPr lang="en-US" sz="900" b="1" i="0" u="none" strike="noStrike" cap="none" baseline="0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 </a:t>
            </a:r>
            <a:r>
              <a:rPr lang="en-US" sz="900" b="1" i="0" u="none" strike="noStrike" cap="none" dirty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t>| </a:t>
            </a:r>
            <a:fld id="{00000000-1234-1234-1234-123412341234}" type="slidenum">
              <a:rPr lang="en-US" sz="900" b="1" i="0" u="none" strike="noStrike" cap="none" smtClean="0">
                <a:solidFill>
                  <a:srgbClr val="FFFFFF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Tahoma"/>
                <a:sym typeface="Tahoma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ahoma"/>
                <a:buNone/>
              </a:pPr>
              <a:t>‹#›</a:t>
            </a:fld>
            <a:endParaRPr lang="en-US" sz="900" b="1" i="0" u="none" strike="noStrike" cap="none" dirty="0">
              <a:solidFill>
                <a:srgbClr val="FFFFFF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Tahoma"/>
              <a:sym typeface="Tahoma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 dirty="0"/>
          </a:p>
        </p:txBody>
      </p:sp>
      <p:pic>
        <p:nvPicPr>
          <p:cNvPr id="6" name="Shape 27">
            <a:extLst>
              <a:ext uri="{FF2B5EF4-FFF2-40B4-BE49-F238E27FC236}">
                <a16:creationId xmlns:a16="http://schemas.microsoft.com/office/drawing/2014/main" id="{59D3EA11-FD11-A045-97B2-E619EBD49EE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349478" y="434350"/>
            <a:ext cx="1400076" cy="67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778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1143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635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12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12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12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1277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1278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1279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6581889"/>
            <a:ext cx="12204876" cy="235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ahoma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OCT 24, 2016 | Introduction to Entrepreneurship | </a:t>
            </a:r>
            <a:fld id="{00000000-1234-1234-1234-123412341234}" type="slidenum">
              <a:rPr lang="en-US" sz="9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lang="en-US" sz="9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-12875" y="-2705"/>
            <a:ext cx="4844240" cy="158533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7347760" y="6699464"/>
            <a:ext cx="4844240" cy="158533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49478" y="434350"/>
            <a:ext cx="1400076" cy="672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9787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778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1143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635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12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12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12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1277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1278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1279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89" marR="0" lvl="1" indent="-126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-1267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-1266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-1265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-1264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-1263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-126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-1260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1270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635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1272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4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0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5.jpg"/><Relationship Id="rId7" Type="http://schemas.openxmlformats.org/officeDocument/2006/relationships/image" Target="../media/image38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47.png"/><Relationship Id="rId5" Type="http://schemas.openxmlformats.org/officeDocument/2006/relationships/image" Target="../media/image13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7.svg"/><Relationship Id="rId9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cgf.12014" TargetMode="External"/><Relationship Id="rId3" Type="http://schemas.openxmlformats.org/officeDocument/2006/relationships/hyperlink" Target="http://arxiv.org/abs/1802.04016" TargetMode="External"/><Relationship Id="rId7" Type="http://schemas.openxmlformats.org/officeDocument/2006/relationships/hyperlink" Target="https://doi.org/10.1145/2461912.246201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i.org/10.1016/j.cad.2013.08.018" TargetMode="External"/><Relationship Id="rId5" Type="http://schemas.openxmlformats.org/officeDocument/2006/relationships/hyperlink" Target="https://doi.org/10.1109/CVPR.2017.576" TargetMode="External"/><Relationship Id="rId4" Type="http://schemas.openxmlformats.org/officeDocument/2006/relationships/hyperlink" Target="https://doi.org/10.1145/1281991.1281997" TargetMode="External"/><Relationship Id="rId9" Type="http://schemas.openxmlformats.org/officeDocument/2006/relationships/hyperlink" Target="https://doi.org/10.1145/3145749.314575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802.0401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-2706"/>
            <a:ext cx="9144000" cy="6860706"/>
          </a:xfrm>
          <a:prstGeom prst="rect">
            <a:avLst/>
          </a:prstGeom>
        </p:spPr>
      </p:pic>
      <p:sp>
        <p:nvSpPr>
          <p:cNvPr id="165" name="Shape 165"/>
          <p:cNvSpPr/>
          <p:nvPr/>
        </p:nvSpPr>
        <p:spPr>
          <a:xfrm>
            <a:off x="0" y="0"/>
            <a:ext cx="7239175" cy="6860707"/>
          </a:xfrm>
          <a:prstGeom prst="rect">
            <a:avLst/>
          </a:prstGeom>
          <a:solidFill>
            <a:srgbClr val="BC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537" y="520670"/>
            <a:ext cx="1344373" cy="6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525399" y="4474750"/>
            <a:ext cx="5614143" cy="138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June 4</a:t>
            </a:r>
            <a:r>
              <a:rPr lang="en-US" sz="2400" baseline="300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th</a:t>
            </a:r>
            <a:r>
              <a:rPr lang="en-US" sz="2400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, 2018</a:t>
            </a:r>
            <a:endParaRPr lang="en-US" sz="2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Presenter : Cleres David, CSE – Master 2 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Supervisor: Prof. Pascal </a:t>
            </a:r>
            <a:r>
              <a:rPr lang="en-US" sz="18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Fua</a:t>
            </a:r>
            <a:r>
              <a:rPr lang="en-US" sz="1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 &amp; </a:t>
            </a:r>
            <a:r>
              <a:rPr lang="en-US" sz="18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Edoardo</a:t>
            </a:r>
            <a:r>
              <a:rPr lang="en-US" sz="1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Remelli</a:t>
            </a:r>
            <a:r>
              <a:rPr lang="en-US" sz="18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 </a:t>
            </a:r>
          </a:p>
          <a:p>
            <a:endParaRPr lang="en-US" sz="18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sz="2000" b="1" u="none" strike="noStrike" cap="none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École </a:t>
            </a:r>
            <a:r>
              <a:rPr lang="en-US" u="none" strike="noStrike" cap="none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Polytechnique</a:t>
            </a: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</a:t>
            </a:r>
            <a:r>
              <a:rPr lang="en-US" u="none" strike="noStrike" cap="none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Fédérale</a:t>
            </a: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de Lausanne </a:t>
            </a:r>
            <a:r>
              <a:rPr lang="mr-IN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–</a:t>
            </a:r>
            <a:r>
              <a:rPr lang="en-US" u="none" strike="noStrike" cap="none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 EPFL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  <a:sym typeface="Calibri"/>
              </a:rPr>
              <a:t>CVLAB</a:t>
            </a:r>
            <a:endParaRPr lang="en-US" b="1" u="none" strike="noStrike" cap="none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Calibri" charset="0"/>
              <a:sym typeface="Calibr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0" y="1669839"/>
            <a:ext cx="7168061" cy="2768599"/>
          </a:xfrm>
        </p:spPr>
        <p:txBody>
          <a:bodyPr>
            <a:norm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3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Deep Learning on 3D meshes via Model Simplification </a:t>
            </a:r>
            <a:br>
              <a:rPr lang="en-US" sz="3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</a:br>
            <a:r>
              <a:rPr lang="en-US" sz="3600" b="1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Calibri" charset="0"/>
              </a:rPr>
              <a:t>Semester Project Presentation</a:t>
            </a:r>
            <a:br>
              <a:rPr lang="en-US" sz="3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36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3 - Hough Transform – 2D interpretation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A3B27D-2B09-1E47-99E6-9B436154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53" y="1690687"/>
            <a:ext cx="7277887" cy="4315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7D886A-ADC1-EA4E-8A25-ECB3A6C80E31}"/>
              </a:ext>
            </a:extLst>
          </p:cNvPr>
          <p:cNvSpPr txBox="1"/>
          <p:nvPr/>
        </p:nvSpPr>
        <p:spPr>
          <a:xfrm>
            <a:off x="9893808" y="5038344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 Space</a:t>
            </a:r>
          </a:p>
        </p:txBody>
      </p:sp>
    </p:spTree>
    <p:extLst>
      <p:ext uri="{BB962C8B-B14F-4D97-AF65-F5344CB8AC3E}">
        <p14:creationId xmlns:p14="http://schemas.microsoft.com/office/powerpoint/2010/main" val="75984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marL="742944" indent="-514350" algn="just" fontAlgn="auto">
              <a:buFont typeface="+mj-lt"/>
              <a:buAutoNum type="arabicPeriod"/>
            </a:pPr>
            <a:r>
              <a:rPr lang="en-US" dirty="0"/>
              <a:t> Create the </a:t>
            </a:r>
            <a:r>
              <a:rPr lang="en-US" b="1" dirty="0"/>
              <a:t>accumulator space</a:t>
            </a:r>
            <a:r>
              <a:rPr lang="en-US" dirty="0"/>
              <a:t>, which is made up of a cell for each voxel, and set each cell to zero</a:t>
            </a:r>
          </a:p>
          <a:p>
            <a:pPr marL="742944" indent="-514350" algn="just" fontAlgn="auto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Local</a:t>
            </a:r>
            <a:r>
              <a:rPr lang="en-US" dirty="0"/>
              <a:t> </a:t>
            </a:r>
            <a:r>
              <a:rPr lang="en-US" b="1" dirty="0"/>
              <a:t>Voting</a:t>
            </a:r>
            <a:r>
              <a:rPr lang="en-US" dirty="0"/>
              <a:t>: for each boundary voxel (</a:t>
            </a:r>
            <a:r>
              <a:rPr lang="en-US" dirty="0" err="1"/>
              <a:t>i,j,k</a:t>
            </a:r>
            <a:r>
              <a:rPr lang="en-US" dirty="0"/>
              <a:t>) increment by 1 all cells that belong to the axis aligned planes centered in voxel (</a:t>
            </a:r>
            <a:r>
              <a:rPr lang="en-US" dirty="0" err="1"/>
              <a:t>i,j,k</a:t>
            </a:r>
            <a:r>
              <a:rPr lang="en-US" dirty="0"/>
              <a:t>) and to the neighborhood of the voxel</a:t>
            </a:r>
          </a:p>
          <a:p>
            <a:pPr marL="742944" indent="-514350" algn="just" fontAlgn="auto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Search for local maxima </a:t>
            </a:r>
            <a:r>
              <a:rPr lang="en-US" dirty="0"/>
              <a:t>in the accumulator space, these voxels represent the corners in the binary volume detected by the algorithm </a:t>
            </a:r>
          </a:p>
          <a:p>
            <a:pPr marL="742944" indent="-514350" algn="just">
              <a:buFont typeface="+mj-lt"/>
              <a:buAutoNum type="arabicPeriod"/>
            </a:pPr>
            <a:r>
              <a:rPr lang="en-US" dirty="0"/>
              <a:t> Find </a:t>
            </a:r>
            <a:r>
              <a:rPr lang="en-US" dirty="0" err="1"/>
              <a:t>polycubes</a:t>
            </a:r>
            <a:r>
              <a:rPr lang="en-US" dirty="0"/>
              <a:t> in the domain by </a:t>
            </a:r>
            <a:r>
              <a:rPr lang="en-US" b="1" dirty="0"/>
              <a:t>finding matching corners </a:t>
            </a:r>
            <a:endParaRPr lang="en-GB" b="1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3 -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331342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Voting – Applied to the car Problem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796C2-877A-574C-8E68-229B00D3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44" y="3025250"/>
            <a:ext cx="5024284" cy="151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83B20-462C-2642-9F88-5B120F4CEE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585"/>
          <a:stretch/>
        </p:blipFill>
        <p:spPr>
          <a:xfrm>
            <a:off x="475717" y="3025250"/>
            <a:ext cx="5338921" cy="151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190B8-19E9-F241-A4B4-A62DE7308956}"/>
              </a:ext>
            </a:extLst>
          </p:cNvPr>
          <p:cNvSpPr txBox="1"/>
          <p:nvPr/>
        </p:nvSpPr>
        <p:spPr>
          <a:xfrm>
            <a:off x="2539081" y="4892060"/>
            <a:ext cx="1212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6A750-34DE-E84F-900A-38054F1DE3DF}"/>
              </a:ext>
            </a:extLst>
          </p:cNvPr>
          <p:cNvSpPr txBox="1"/>
          <p:nvPr/>
        </p:nvSpPr>
        <p:spPr>
          <a:xfrm>
            <a:off x="7849880" y="4896153"/>
            <a:ext cx="2183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 Voting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1CD20-ECE4-F74B-B73F-F590F980FFBC}"/>
              </a:ext>
            </a:extLst>
          </p:cNvPr>
          <p:cNvSpPr txBox="1"/>
          <p:nvPr/>
        </p:nvSpPr>
        <p:spPr>
          <a:xfrm>
            <a:off x="5856188" y="50459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98832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71763" y="504682"/>
            <a:ext cx="9793380" cy="542825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F55B4-E02D-F640-A988-56F8A4DC6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68" y="1487821"/>
            <a:ext cx="2280052" cy="2007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C3F13-5FC1-9744-85AD-300DF367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520" y="1487822"/>
            <a:ext cx="2410863" cy="2022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4BA152-C9A3-D445-A189-DDAA4F78B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426" y="1487821"/>
            <a:ext cx="2524369" cy="2022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79C76-1710-FE41-9057-8AC050274A88}"/>
              </a:ext>
            </a:extLst>
          </p:cNvPr>
          <p:cNvSpPr txBox="1"/>
          <p:nvPr/>
        </p:nvSpPr>
        <p:spPr>
          <a:xfrm>
            <a:off x="7174523" y="2966853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Voxelization???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9B4002-7659-A741-9058-9C6DE5B572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3765"/>
          <a:stretch/>
        </p:blipFill>
        <p:spPr>
          <a:xfrm>
            <a:off x="5875883" y="1503270"/>
            <a:ext cx="2688043" cy="2022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410DFB-41BF-6A49-AE33-CDF839DCF815}"/>
              </a:ext>
            </a:extLst>
          </p:cNvPr>
          <p:cNvSpPr txBox="1"/>
          <p:nvPr/>
        </p:nvSpPr>
        <p:spPr>
          <a:xfrm>
            <a:off x="1471763" y="3759026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87CCB-DDBD-5343-A4FD-CAA5FC76255C}"/>
              </a:ext>
            </a:extLst>
          </p:cNvPr>
          <p:cNvSpPr txBox="1"/>
          <p:nvPr/>
        </p:nvSpPr>
        <p:spPr>
          <a:xfrm>
            <a:off x="3502300" y="3759026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Axis Aligned Mesh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535A2-B24E-204E-A9E5-6C6CAB5BF8E9}"/>
              </a:ext>
            </a:extLst>
          </p:cNvPr>
          <p:cNvSpPr txBox="1"/>
          <p:nvPr/>
        </p:nvSpPr>
        <p:spPr>
          <a:xfrm>
            <a:off x="5875883" y="3750367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Voxelized Axis Aligned Mesh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D25A4-5A9C-D44B-B060-6ADDA6E5D3D6}"/>
              </a:ext>
            </a:extLst>
          </p:cNvPr>
          <p:cNvSpPr txBox="1"/>
          <p:nvPr/>
        </p:nvSpPr>
        <p:spPr>
          <a:xfrm>
            <a:off x="9591312" y="3759026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Polycube</a:t>
            </a: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BCC30B-8F60-334A-9579-E628F41D08A2}"/>
              </a:ext>
            </a:extLst>
          </p:cNvPr>
          <p:cNvSpPr txBox="1"/>
          <p:nvPr/>
        </p:nvSpPr>
        <p:spPr>
          <a:xfrm>
            <a:off x="140686" y="236064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.STL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AD567-2457-F84F-9D9D-68344B83515A}"/>
              </a:ext>
            </a:extLst>
          </p:cNvPr>
          <p:cNvSpPr txBox="1"/>
          <p:nvPr/>
        </p:nvSpPr>
        <p:spPr>
          <a:xfrm>
            <a:off x="140686" y="5262734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.OBJ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AC2A3E-E0E8-3A4B-AF3E-2ABE6CD0AC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38" r="6964"/>
          <a:stretch/>
        </p:blipFill>
        <p:spPr>
          <a:xfrm>
            <a:off x="5819950" y="4364286"/>
            <a:ext cx="2709146" cy="1919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3D8CC8-0F15-814A-B1FE-1596F3850A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09" r="8996"/>
          <a:stretch/>
        </p:blipFill>
        <p:spPr>
          <a:xfrm>
            <a:off x="3199520" y="4348839"/>
            <a:ext cx="2410862" cy="19349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2246A4-F1FB-9A4F-BB90-7F3BCE26B5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532" r="6917"/>
          <a:stretch/>
        </p:blipFill>
        <p:spPr>
          <a:xfrm>
            <a:off x="653968" y="4367737"/>
            <a:ext cx="2280052" cy="19160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664EF4-4FB3-9A49-9310-3F91DE46F4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261" t="-1" b="2102"/>
          <a:stretch/>
        </p:blipFill>
        <p:spPr>
          <a:xfrm rot="16200000">
            <a:off x="9241380" y="3952332"/>
            <a:ext cx="1934910" cy="27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2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r>
              <a:rPr lang="en-GB" dirty="0"/>
              <a:t> 3 different languages</a:t>
            </a:r>
          </a:p>
          <a:p>
            <a:r>
              <a:rPr lang="en-GB" dirty="0"/>
              <a:t> Not the ideal languages for voxelization </a:t>
            </a:r>
          </a:p>
          <a:p>
            <a:r>
              <a:rPr lang="en-GB" dirty="0"/>
              <a:t> </a:t>
            </a:r>
            <a:r>
              <a:rPr lang="en-GB" b="1" dirty="0"/>
              <a:t>Algorithmic complexity </a:t>
            </a:r>
            <a:r>
              <a:rPr lang="en-GB" dirty="0"/>
              <a:t>of the </a:t>
            </a:r>
            <a:r>
              <a:rPr lang="en-GB" i="1" dirty="0"/>
              <a:t>cubing </a:t>
            </a:r>
            <a:r>
              <a:rPr lang="en-GB" dirty="0"/>
              <a:t>process </a:t>
            </a:r>
          </a:p>
          <a:p>
            <a:pPr lvl="1"/>
            <a:r>
              <a:rPr lang="en-GB" dirty="0"/>
              <a:t> Axis aligning </a:t>
            </a:r>
          </a:p>
          <a:p>
            <a:pPr lvl="1"/>
            <a:r>
              <a:rPr lang="en-GB" dirty="0"/>
              <a:t> Voxelization </a:t>
            </a:r>
          </a:p>
          <a:p>
            <a:pPr lvl="1"/>
            <a:r>
              <a:rPr lang="en-GB" dirty="0"/>
              <a:t> Hough Transform </a:t>
            </a:r>
          </a:p>
          <a:p>
            <a:pPr lvl="1"/>
            <a:r>
              <a:rPr lang="en-GB" dirty="0"/>
              <a:t> …</a:t>
            </a:r>
          </a:p>
          <a:p>
            <a:endParaRPr lang="en-GB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do this more efficiently? </a:t>
            </a:r>
          </a:p>
        </p:txBody>
      </p:sp>
      <p:pic>
        <p:nvPicPr>
          <p:cNvPr id="6" name="Graphic 5" descr="Gauge">
            <a:extLst>
              <a:ext uri="{FF2B5EF4-FFF2-40B4-BE49-F238E27FC236}">
                <a16:creationId xmlns:a16="http://schemas.microsoft.com/office/drawing/2014/main" id="{3DFD9109-9DE4-6941-878A-453C4EFF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5169" y="911225"/>
            <a:ext cx="914400" cy="9144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66F7F0D8-D042-584C-BFF7-87DB1BE43F38}"/>
              </a:ext>
            </a:extLst>
          </p:cNvPr>
          <p:cNvSpPr/>
          <p:nvPr/>
        </p:nvSpPr>
        <p:spPr>
          <a:xfrm>
            <a:off x="8569569" y="1825625"/>
            <a:ext cx="236103" cy="9907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E4F02B5-8577-F04F-89A7-D6C00F948F38}"/>
              </a:ext>
            </a:extLst>
          </p:cNvPr>
          <p:cNvSpPr/>
          <p:nvPr/>
        </p:nvSpPr>
        <p:spPr>
          <a:xfrm>
            <a:off x="8569569" y="3026664"/>
            <a:ext cx="236103" cy="19568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FD475C8A-E21B-9242-AA33-DFDD22DBE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8249" y="1825625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EB6B2E-4846-B54E-A1E9-423469BF9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680" y="1825624"/>
            <a:ext cx="906404" cy="1017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D404BF-7E34-A84C-BA5C-7CAE9649A07E}"/>
              </a:ext>
            </a:extLst>
          </p:cNvPr>
          <p:cNvSpPr txBox="1"/>
          <p:nvPr/>
        </p:nvSpPr>
        <p:spPr>
          <a:xfrm>
            <a:off x="9438249" y="3847405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Deep Learning? </a:t>
            </a:r>
          </a:p>
        </p:txBody>
      </p:sp>
    </p:spTree>
    <p:extLst>
      <p:ext uri="{BB962C8B-B14F-4D97-AF65-F5344CB8AC3E}">
        <p14:creationId xmlns:p14="http://schemas.microsoft.com/office/powerpoint/2010/main" val="142676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r>
              <a:rPr lang="en-GB" dirty="0" err="1">
                <a:solidFill>
                  <a:schemeClr val="tx2">
                    <a:lumMod val="90000"/>
                  </a:schemeClr>
                </a:solidFill>
              </a:rPr>
              <a:t>Polycube</a:t>
            </a:r>
            <a:r>
              <a:rPr lang="en-GB" dirty="0">
                <a:solidFill>
                  <a:schemeClr val="tx2">
                    <a:lumMod val="90000"/>
                  </a:schemeClr>
                </a:solidFill>
              </a:rPr>
              <a:t> Generation</a:t>
            </a:r>
          </a:p>
          <a:p>
            <a:pPr lvl="1" indent="0">
              <a:buNone/>
            </a:pPr>
            <a:r>
              <a:rPr lang="en-GB" dirty="0">
                <a:solidFill>
                  <a:schemeClr val="tx2">
                    <a:lumMod val="90000"/>
                  </a:schemeClr>
                </a:solidFill>
                <a:cs typeface="Helvetica Neue" panose="02000503000000020004" pitchFamily="2" charset="0"/>
              </a:rPr>
              <a:t>   Axis Aligning Deformation</a:t>
            </a:r>
          </a:p>
          <a:p>
            <a:pPr lvl="1" indent="0">
              <a:buNone/>
            </a:pPr>
            <a:r>
              <a:rPr lang="en-GB" dirty="0">
                <a:solidFill>
                  <a:schemeClr val="tx2">
                    <a:lumMod val="90000"/>
                  </a:schemeClr>
                </a:solidFill>
              </a:rPr>
              <a:t>   Volumetric Voxelization</a:t>
            </a:r>
            <a:endParaRPr lang="en-GB" dirty="0">
              <a:solidFill>
                <a:schemeClr val="tx2">
                  <a:lumMod val="90000"/>
                </a:schemeClr>
              </a:solidFill>
              <a:cs typeface="Helvetica Neue" panose="02000503000000020004" pitchFamily="2" charset="0"/>
            </a:endParaRPr>
          </a:p>
          <a:p>
            <a:pPr lvl="1" indent="0">
              <a:buNone/>
            </a:pPr>
            <a:r>
              <a:rPr lang="en-GB" dirty="0">
                <a:solidFill>
                  <a:schemeClr val="tx2">
                    <a:lumMod val="90000"/>
                  </a:schemeClr>
                </a:solidFill>
                <a:cs typeface="Helvetica Neue" panose="02000503000000020004" pitchFamily="2" charset="0"/>
              </a:rPr>
              <a:t>   Hough Transform</a:t>
            </a:r>
            <a:endParaRPr lang="en-GB" dirty="0">
              <a:solidFill>
                <a:schemeClr val="tx2">
                  <a:lumMod val="90000"/>
                </a:schemeClr>
              </a:solidFill>
            </a:endParaRPr>
          </a:p>
          <a:p>
            <a:pPr indent="0">
              <a:buNone/>
            </a:pPr>
            <a:r>
              <a:rPr lang="en-GB" dirty="0"/>
              <a:t>Learn the </a:t>
            </a:r>
            <a:r>
              <a:rPr lang="en-GB" dirty="0" err="1"/>
              <a:t>Polycubing</a:t>
            </a:r>
            <a:endParaRPr lang="en-GB" dirty="0"/>
          </a:p>
          <a:p>
            <a:pPr indent="0">
              <a:buNone/>
            </a:pPr>
            <a:r>
              <a:rPr lang="en-GB" sz="2400" dirty="0"/>
              <a:t>	3D U-Net</a:t>
            </a:r>
          </a:p>
          <a:p>
            <a:pPr indent="0">
              <a:buNone/>
            </a:pPr>
            <a:r>
              <a:rPr lang="en-GB" sz="2400" dirty="0"/>
              <a:t>	3D CNN</a:t>
            </a:r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r>
              <a:rPr lang="en-GB" i="1" dirty="0"/>
              <a:t>	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B62E2-915C-D146-86E6-2BAAA3DA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45" y="3625740"/>
            <a:ext cx="7100856" cy="22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33AF5C-27F4-8441-B1BF-6CE3398E0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0BABDB-C0E1-964F-A3B8-2A5B801E8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r>
              <a:rPr lang="fr-CH" dirty="0"/>
              <a:t> </a:t>
            </a:r>
            <a:r>
              <a:rPr lang="fr-CH" b="1" dirty="0" err="1"/>
              <a:t>Raw</a:t>
            </a:r>
            <a:r>
              <a:rPr lang="fr-CH" b="1" dirty="0"/>
              <a:t> </a:t>
            </a:r>
            <a:r>
              <a:rPr lang="fr-CH" b="1" dirty="0" err="1"/>
              <a:t>Dataset</a:t>
            </a:r>
            <a:r>
              <a:rPr lang="fr-CH" b="1" dirty="0"/>
              <a:t>: </a:t>
            </a:r>
            <a:r>
              <a:rPr lang="fr-CH" dirty="0"/>
              <a:t>collection of </a:t>
            </a:r>
            <a:r>
              <a:rPr lang="fr-CH" b="1" dirty="0"/>
              <a:t>1221 </a:t>
            </a:r>
            <a:r>
              <a:rPr lang="fr-CH" b="1" dirty="0" err="1"/>
              <a:t>obj</a:t>
            </a:r>
            <a:r>
              <a:rPr lang="fr-CH" b="1" dirty="0"/>
              <a:t> files</a:t>
            </a:r>
            <a:r>
              <a:rPr lang="fr-CH" dirty="0"/>
              <a:t> </a:t>
            </a:r>
            <a:r>
              <a:rPr lang="fr-CH" dirty="0" err="1"/>
              <a:t>containing</a:t>
            </a:r>
            <a:r>
              <a:rPr lang="fr-CH" dirty="0"/>
              <a:t> </a:t>
            </a:r>
            <a:r>
              <a:rPr lang="fr-CH" dirty="0" err="1"/>
              <a:t>discretized</a:t>
            </a:r>
            <a:r>
              <a:rPr lang="fr-CH" dirty="0"/>
              <a:t> </a:t>
            </a:r>
            <a:r>
              <a:rPr lang="fr-CH" b="1" dirty="0" err="1"/>
              <a:t>shapes</a:t>
            </a:r>
            <a:r>
              <a:rPr lang="fr-CH" b="1" dirty="0"/>
              <a:t> of cars</a:t>
            </a:r>
          </a:p>
          <a:p>
            <a:pPr indent="0">
              <a:buNone/>
            </a:pPr>
            <a:endParaRPr lang="en-GB" i="1" dirty="0"/>
          </a:p>
          <a:p>
            <a:endParaRPr lang="en-GB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11F279-7161-514C-825F-A490670E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86123">
            <a:off x="2266783" y="3324571"/>
            <a:ext cx="2691436" cy="1561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BBC9DC-F1CE-8E47-A311-D9763A5C9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28367">
            <a:off x="4768739" y="4682945"/>
            <a:ext cx="2137141" cy="1157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DA563D-6B27-C846-98EC-DCDD75CD8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67">
            <a:off x="6934837" y="5194730"/>
            <a:ext cx="2301808" cy="1241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EBDCD6-DE47-A346-8770-BE45E8C03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915" y="5127492"/>
            <a:ext cx="3002425" cy="1385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D46F10-ADAF-F14B-A4BB-3D5839B23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17814">
            <a:off x="5063844" y="3043342"/>
            <a:ext cx="2412084" cy="1450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A44C5A-C3DF-8047-9413-FC0595FC0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64664">
            <a:off x="9211896" y="4741575"/>
            <a:ext cx="2153207" cy="12207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E8242F-0114-6347-9148-E4C135F768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89588">
            <a:off x="7093432" y="3352116"/>
            <a:ext cx="2645272" cy="161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0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r>
              <a:rPr lang="fr-CH" dirty="0"/>
              <a:t> </a:t>
            </a:r>
            <a:r>
              <a:rPr lang="fr-CH" b="1" dirty="0" err="1"/>
              <a:t>Raw</a:t>
            </a:r>
            <a:r>
              <a:rPr lang="fr-CH" b="1" dirty="0"/>
              <a:t> </a:t>
            </a:r>
            <a:r>
              <a:rPr lang="fr-CH" b="1" dirty="0" err="1"/>
              <a:t>Dataset</a:t>
            </a:r>
            <a:r>
              <a:rPr lang="fr-CH" b="1" dirty="0"/>
              <a:t>: </a:t>
            </a:r>
            <a:r>
              <a:rPr lang="fr-CH" dirty="0"/>
              <a:t>collection of </a:t>
            </a:r>
            <a:r>
              <a:rPr lang="fr-CH" b="1" dirty="0"/>
              <a:t>1221 </a:t>
            </a:r>
            <a:r>
              <a:rPr lang="fr-CH" b="1" dirty="0" err="1"/>
              <a:t>obj</a:t>
            </a:r>
            <a:r>
              <a:rPr lang="fr-CH" b="1" dirty="0"/>
              <a:t> files </a:t>
            </a:r>
            <a:r>
              <a:rPr lang="fr-CH" dirty="0" err="1"/>
              <a:t>containing</a:t>
            </a:r>
            <a:r>
              <a:rPr lang="fr-CH" dirty="0"/>
              <a:t> </a:t>
            </a:r>
            <a:r>
              <a:rPr lang="fr-CH" dirty="0" err="1"/>
              <a:t>discretized</a:t>
            </a:r>
            <a:r>
              <a:rPr lang="fr-CH" dirty="0"/>
              <a:t> </a:t>
            </a:r>
            <a:r>
              <a:rPr lang="fr-CH" b="1" dirty="0" err="1"/>
              <a:t>shapes</a:t>
            </a:r>
            <a:r>
              <a:rPr lang="fr-CH" b="1" dirty="0"/>
              <a:t> of cars</a:t>
            </a:r>
          </a:p>
          <a:p>
            <a:r>
              <a:rPr lang="fr-CH" dirty="0"/>
              <a:t> </a:t>
            </a:r>
            <a:r>
              <a:rPr lang="fr-CH" b="1" dirty="0"/>
              <a:t>C++ </a:t>
            </a:r>
            <a:r>
              <a:rPr lang="fr-CH" dirty="0"/>
              <a:t>pipeline to </a:t>
            </a:r>
            <a:r>
              <a:rPr lang="fr-CH" b="1" dirty="0" err="1"/>
              <a:t>generate</a:t>
            </a:r>
            <a:r>
              <a:rPr lang="fr-CH" b="1" dirty="0"/>
              <a:t> </a:t>
            </a:r>
            <a:r>
              <a:rPr lang="fr-CH" b="1" dirty="0" err="1"/>
              <a:t>polycubes</a:t>
            </a:r>
            <a:endParaRPr lang="fr-CH" b="1" dirty="0"/>
          </a:p>
          <a:p>
            <a:r>
              <a:rPr lang="fr-CH" b="1" dirty="0"/>
              <a:t> </a:t>
            </a:r>
            <a:r>
              <a:rPr lang="fr-CH" b="1" dirty="0" err="1"/>
              <a:t>Voxelized</a:t>
            </a:r>
            <a:r>
              <a:rPr lang="fr-CH" b="1" dirty="0"/>
              <a:t> </a:t>
            </a:r>
            <a:r>
              <a:rPr lang="fr-CH" b="1" dirty="0" err="1"/>
              <a:t>meshes</a:t>
            </a:r>
            <a:r>
              <a:rPr lang="fr-CH" b="1" dirty="0"/>
              <a:t> </a:t>
            </a:r>
            <a:r>
              <a:rPr lang="fr-CH" dirty="0" err="1"/>
              <a:t>were</a:t>
            </a:r>
            <a:r>
              <a:rPr lang="fr-CH" dirty="0"/>
              <a:t> </a:t>
            </a:r>
            <a:r>
              <a:rPr lang="fr-CH" dirty="0" err="1"/>
              <a:t>used</a:t>
            </a:r>
            <a:r>
              <a:rPr lang="fr-CH" dirty="0"/>
              <a:t> as </a:t>
            </a:r>
            <a:r>
              <a:rPr lang="fr-CH" b="1" dirty="0"/>
              <a:t>input</a:t>
            </a:r>
            <a:r>
              <a:rPr lang="fr-CH" dirty="0"/>
              <a:t> for the </a:t>
            </a:r>
            <a:r>
              <a:rPr lang="fr-CH" dirty="0" err="1"/>
              <a:t>artificial</a:t>
            </a:r>
            <a:r>
              <a:rPr lang="fr-CH" dirty="0"/>
              <a:t> neural network</a:t>
            </a:r>
          </a:p>
          <a:p>
            <a:r>
              <a:rPr lang="fr-CH" dirty="0"/>
              <a:t> </a:t>
            </a:r>
            <a:r>
              <a:rPr lang="fr-CH" b="1" dirty="0" err="1"/>
              <a:t>Polycube</a:t>
            </a:r>
            <a:r>
              <a:rPr lang="fr-CH" b="1" dirty="0"/>
              <a:t> structures </a:t>
            </a:r>
            <a:r>
              <a:rPr lang="fr-CH" dirty="0" err="1"/>
              <a:t>used</a:t>
            </a:r>
            <a:r>
              <a:rPr lang="fr-CH" dirty="0"/>
              <a:t> as the </a:t>
            </a:r>
            <a:r>
              <a:rPr lang="fr-CH" b="1" dirty="0" err="1"/>
              <a:t>ground-truth</a:t>
            </a:r>
            <a:r>
              <a:rPr lang="fr-CH" dirty="0"/>
              <a:t> of the </a:t>
            </a:r>
            <a:r>
              <a:rPr lang="fr-CH" b="1" dirty="0"/>
              <a:t>training set</a:t>
            </a: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C8230-D3BF-724F-9BC9-8BA1039A0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42" b="15351"/>
          <a:stretch/>
        </p:blipFill>
        <p:spPr>
          <a:xfrm>
            <a:off x="1877341" y="4574603"/>
            <a:ext cx="2537501" cy="1249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4AC82A-0BB7-174F-8C99-A28BAD3F28B9}"/>
              </a:ext>
            </a:extLst>
          </p:cNvPr>
          <p:cNvSpPr txBox="1"/>
          <p:nvPr/>
        </p:nvSpPr>
        <p:spPr>
          <a:xfrm>
            <a:off x="1654101" y="5838476"/>
            <a:ext cx="2760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Input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Voxelized Mesh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Grid Size=100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FEDF5-85A0-0F4C-8418-5A00488E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767" y="4321354"/>
            <a:ext cx="2191507" cy="1755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F3771-E268-C74F-BE78-058D306D3201}"/>
              </a:ext>
            </a:extLst>
          </p:cNvPr>
          <p:cNvSpPr txBox="1"/>
          <p:nvPr/>
        </p:nvSpPr>
        <p:spPr>
          <a:xfrm>
            <a:off x="7629864" y="6054524"/>
            <a:ext cx="1507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Ground-Truth </a:t>
            </a:r>
            <a:r>
              <a:rPr lang="en-US" sz="16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Polycube</a:t>
            </a: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0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A2CC8D-DE37-AC4E-AE89-21D4D9DD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367" y="813472"/>
            <a:ext cx="8634344" cy="425622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693" y="182223"/>
            <a:ext cx="9793380" cy="542825"/>
          </a:xfrm>
        </p:spPr>
        <p:txBody>
          <a:bodyPr/>
          <a:lstStyle/>
          <a:p>
            <a:r>
              <a:rPr lang="en-GB" dirty="0"/>
              <a:t>The U-Net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A643DE-7D76-724D-8608-D26A87AAA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9" r="7181" b="13750"/>
          <a:stretch/>
        </p:blipFill>
        <p:spPr>
          <a:xfrm>
            <a:off x="-116958" y="4476308"/>
            <a:ext cx="7418839" cy="213330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0371F-E21D-ED42-AF5C-48F3C3A7C4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42" b="15351"/>
          <a:stretch/>
        </p:blipFill>
        <p:spPr>
          <a:xfrm>
            <a:off x="510904" y="1392974"/>
            <a:ext cx="2060908" cy="10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A7470-EB79-F843-9D25-B14AAA571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9224" y="1479730"/>
            <a:ext cx="1617392" cy="10368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21A3EF-0C06-754B-9148-DFB8125B3622}"/>
              </a:ext>
            </a:extLst>
          </p:cNvPr>
          <p:cNvSpPr/>
          <p:nvPr/>
        </p:nvSpPr>
        <p:spPr>
          <a:xfrm>
            <a:off x="8520913" y="1666959"/>
            <a:ext cx="898216" cy="461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Sigmoid</a:t>
            </a:r>
            <a:endParaRPr lang="en-US" b="1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7BEDC-79C4-4F48-9000-E4ACCB2CED9A}"/>
              </a:ext>
            </a:extLst>
          </p:cNvPr>
          <p:cNvCxnSpPr>
            <a:cxnSpLocks/>
          </p:cNvCxnSpPr>
          <p:nvPr/>
        </p:nvCxnSpPr>
        <p:spPr>
          <a:xfrm>
            <a:off x="9339224" y="1901628"/>
            <a:ext cx="1446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onut 2">
            <a:extLst>
              <a:ext uri="{FF2B5EF4-FFF2-40B4-BE49-F238E27FC236}">
                <a16:creationId xmlns:a16="http://schemas.microsoft.com/office/drawing/2014/main" id="{A74E1248-9A80-4A47-9E16-7A50F5A089F6}"/>
              </a:ext>
            </a:extLst>
          </p:cNvPr>
          <p:cNvSpPr/>
          <p:nvPr/>
        </p:nvSpPr>
        <p:spPr>
          <a:xfrm>
            <a:off x="8320115" y="1220796"/>
            <a:ext cx="1299811" cy="1353571"/>
          </a:xfrm>
          <a:prstGeom prst="donut">
            <a:avLst>
              <a:gd name="adj" fmla="val 670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9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- </a:t>
            </a:r>
            <a:r>
              <a:rPr lang="en-GB" dirty="0" err="1"/>
              <a:t>LeakyReLu</a:t>
            </a:r>
            <a:r>
              <a:rPr lang="en-GB" dirty="0"/>
              <a:t> Activation function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37E4CFF-ED2A-F944-98C5-1339431B3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186890"/>
              </p:ext>
            </p:extLst>
          </p:nvPr>
        </p:nvGraphicFramePr>
        <p:xfrm>
          <a:off x="1439333" y="1825625"/>
          <a:ext cx="9313333" cy="4641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919BA4-5B8E-A34D-92E6-C9DA44827820}"/>
              </a:ext>
            </a:extLst>
          </p:cNvPr>
          <p:cNvSpPr txBox="1"/>
          <p:nvPr/>
        </p:nvSpPr>
        <p:spPr>
          <a:xfrm>
            <a:off x="9650515" y="1388824"/>
            <a:ext cx="2625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1111 Training </a:t>
            </a:r>
            <a:r>
              <a:rPr lang="fr-CH" dirty="0" err="1">
                <a:solidFill>
                  <a:schemeClr val="tx1"/>
                </a:solidFill>
              </a:rPr>
              <a:t>shapes</a:t>
            </a:r>
            <a:r>
              <a:rPr lang="fr-CH" dirty="0">
                <a:solidFill>
                  <a:schemeClr val="tx1"/>
                </a:solidFill>
              </a:rPr>
              <a:t> </a:t>
            </a:r>
          </a:p>
          <a:p>
            <a:pPr lvl="1" algn="ctr"/>
            <a:r>
              <a:rPr lang="fr-CH" dirty="0">
                <a:solidFill>
                  <a:schemeClr val="tx1"/>
                </a:solidFill>
              </a:rPr>
              <a:t>100 Validation </a:t>
            </a:r>
            <a:r>
              <a:rPr lang="fr-CH" dirty="0" err="1">
                <a:solidFill>
                  <a:schemeClr val="tx1"/>
                </a:solidFill>
              </a:rPr>
              <a:t>shapes</a:t>
            </a:r>
            <a:endParaRPr lang="en-GB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4838C-5344-A842-9842-837522B0C938}"/>
              </a:ext>
            </a:extLst>
          </p:cNvPr>
          <p:cNvCxnSpPr>
            <a:cxnSpLocks/>
          </p:cNvCxnSpPr>
          <p:nvPr/>
        </p:nvCxnSpPr>
        <p:spPr>
          <a:xfrm>
            <a:off x="6083300" y="2324100"/>
            <a:ext cx="0" cy="39497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9ED043-D5B4-AA4F-B861-BCDC65F8AA81}"/>
              </a:ext>
            </a:extLst>
          </p:cNvPr>
          <p:cNvSpPr txBox="1"/>
          <p:nvPr/>
        </p:nvSpPr>
        <p:spPr>
          <a:xfrm>
            <a:off x="262561" y="3777276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SIGMOID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Activation in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last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B4DA16-4C09-2A42-B1D5-5B4239D8682E}"/>
              </a:ext>
            </a:extLst>
          </p:cNvPr>
          <p:cNvSpPr txBox="1"/>
          <p:nvPr/>
        </p:nvSpPr>
        <p:spPr>
          <a:xfrm>
            <a:off x="10959123" y="3631962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SOFTMAX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Activation in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last layer</a:t>
            </a:r>
          </a:p>
        </p:txBody>
      </p:sp>
    </p:spTree>
    <p:extLst>
      <p:ext uri="{BB962C8B-B14F-4D97-AF65-F5344CB8AC3E}">
        <p14:creationId xmlns:p14="http://schemas.microsoft.com/office/powerpoint/2010/main" val="421314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6699738" cy="4351338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“A</a:t>
            </a:r>
            <a:r>
              <a:rPr lang="en-US" i="1" dirty="0"/>
              <a:t> </a:t>
            </a:r>
            <a:r>
              <a:rPr lang="en-US" i="1" dirty="0" err="1"/>
              <a:t>polycube</a:t>
            </a:r>
            <a:r>
              <a:rPr lang="en-US" i="1" dirty="0"/>
              <a:t> is a 3D shape composed of </a:t>
            </a:r>
            <a:r>
              <a:rPr lang="en-US" b="1" i="1" dirty="0"/>
              <a:t>axis aligned unit cubes </a:t>
            </a:r>
            <a:r>
              <a:rPr lang="en-US" i="1" dirty="0"/>
              <a:t>that </a:t>
            </a:r>
            <a:r>
              <a:rPr lang="en-US" b="1" i="1" dirty="0"/>
              <a:t>are attached face to face</a:t>
            </a:r>
            <a:r>
              <a:rPr lang="en-US" b="1" dirty="0"/>
              <a:t>”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/>
              <a:t>Applications </a:t>
            </a:r>
          </a:p>
          <a:p>
            <a:pPr>
              <a:buFontTx/>
              <a:buChar char="-"/>
            </a:pPr>
            <a:r>
              <a:rPr lang="en-US" dirty="0"/>
              <a:t> Computer Graphics </a:t>
            </a:r>
          </a:p>
          <a:p>
            <a:pPr>
              <a:buFontTx/>
              <a:buChar char="-"/>
            </a:pPr>
            <a:r>
              <a:rPr lang="en-US" dirty="0"/>
              <a:t> Texture Mapping </a:t>
            </a:r>
          </a:p>
          <a:p>
            <a:pPr>
              <a:buFontTx/>
              <a:buChar char="-"/>
            </a:pPr>
            <a:r>
              <a:rPr lang="en-US" dirty="0"/>
              <a:t> Mesh Generation</a:t>
            </a:r>
          </a:p>
          <a:p>
            <a:pPr>
              <a:buFontTx/>
              <a:buChar char="-"/>
            </a:pPr>
            <a:endParaRPr lang="en-US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dirty="0" err="1"/>
              <a:t>Polycube</a:t>
            </a:r>
            <a:r>
              <a:rPr lang="en-GB" dirty="0"/>
              <a:t>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2B67C-A110-114F-A4EA-128648EE8649}"/>
              </a:ext>
            </a:extLst>
          </p:cNvPr>
          <p:cNvSpPr txBox="1"/>
          <p:nvPr/>
        </p:nvSpPr>
        <p:spPr>
          <a:xfrm>
            <a:off x="4950932" y="2788105"/>
            <a:ext cx="2266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Source: [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Tarini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al. 2004]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A9510-7394-1447-803D-E91F6396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79" y="2672862"/>
            <a:ext cx="2733366" cy="1822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9A782-4615-3346-9804-F45BC3A01A41}"/>
              </a:ext>
            </a:extLst>
          </p:cNvPr>
          <p:cNvSpPr txBox="1"/>
          <p:nvPr/>
        </p:nvSpPr>
        <p:spPr>
          <a:xfrm>
            <a:off x="4950932" y="5316255"/>
            <a:ext cx="13129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Source: Yu, W., Zhang, K., Wan, S., &amp; Li, X. (2014)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0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- </a:t>
            </a:r>
            <a:r>
              <a:rPr lang="en-GB" dirty="0" err="1"/>
              <a:t>LeakyReLu</a:t>
            </a:r>
            <a:r>
              <a:rPr lang="en-GB" dirty="0"/>
              <a:t> Activation function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37E4CFF-ED2A-F944-98C5-1339431B3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92977"/>
              </p:ext>
            </p:extLst>
          </p:nvPr>
        </p:nvGraphicFramePr>
        <p:xfrm>
          <a:off x="1439333" y="1825625"/>
          <a:ext cx="9313333" cy="4641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456CA6-2391-B143-BD25-CE30E07216E4}"/>
              </a:ext>
            </a:extLst>
          </p:cNvPr>
          <p:cNvSpPr txBox="1"/>
          <p:nvPr/>
        </p:nvSpPr>
        <p:spPr>
          <a:xfrm>
            <a:off x="9650515" y="1388824"/>
            <a:ext cx="2625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>
                <a:solidFill>
                  <a:schemeClr val="tx1"/>
                </a:solidFill>
              </a:rPr>
              <a:t>1111 Training </a:t>
            </a:r>
            <a:r>
              <a:rPr lang="fr-CH" dirty="0" err="1">
                <a:solidFill>
                  <a:schemeClr val="tx1"/>
                </a:solidFill>
              </a:rPr>
              <a:t>shapes</a:t>
            </a:r>
            <a:r>
              <a:rPr lang="fr-CH" dirty="0">
                <a:solidFill>
                  <a:schemeClr val="tx1"/>
                </a:solidFill>
              </a:rPr>
              <a:t> </a:t>
            </a:r>
          </a:p>
          <a:p>
            <a:pPr lvl="1" algn="ctr"/>
            <a:r>
              <a:rPr lang="fr-CH" dirty="0">
                <a:solidFill>
                  <a:schemeClr val="tx1"/>
                </a:solidFill>
              </a:rPr>
              <a:t>100 Validation </a:t>
            </a:r>
            <a:r>
              <a:rPr lang="fr-CH" dirty="0" err="1">
                <a:solidFill>
                  <a:schemeClr val="tx1"/>
                </a:solidFill>
              </a:rPr>
              <a:t>shapes</a:t>
            </a:r>
            <a:endParaRPr lang="en-GB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D7E6AF-2967-C449-90B6-E58B66145275}"/>
              </a:ext>
            </a:extLst>
          </p:cNvPr>
          <p:cNvCxnSpPr>
            <a:cxnSpLocks/>
          </p:cNvCxnSpPr>
          <p:nvPr/>
        </p:nvCxnSpPr>
        <p:spPr>
          <a:xfrm>
            <a:off x="6083300" y="2324100"/>
            <a:ext cx="0" cy="39497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C1CC91-AA9B-9D4B-AC97-FB8AE138EF3A}"/>
              </a:ext>
            </a:extLst>
          </p:cNvPr>
          <p:cNvSpPr txBox="1"/>
          <p:nvPr/>
        </p:nvSpPr>
        <p:spPr>
          <a:xfrm>
            <a:off x="262561" y="3777276"/>
            <a:ext cx="11512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SIGMOID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Activation in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last layer</a:t>
            </a:r>
          </a:p>
        </p:txBody>
      </p:sp>
    </p:spTree>
    <p:extLst>
      <p:ext uri="{BB962C8B-B14F-4D97-AF65-F5344CB8AC3E}">
        <p14:creationId xmlns:p14="http://schemas.microsoft.com/office/powerpoint/2010/main" val="125785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A2CC8D-DE37-AC4E-AE89-21D4D9DD6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84"/>
          <a:stretch/>
        </p:blipFill>
        <p:spPr>
          <a:xfrm>
            <a:off x="6973734" y="1217711"/>
            <a:ext cx="3688284" cy="425622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19811" y="4345960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641" y="767756"/>
            <a:ext cx="9793380" cy="542825"/>
          </a:xfrm>
        </p:spPr>
        <p:txBody>
          <a:bodyPr/>
          <a:lstStyle/>
          <a:p>
            <a:r>
              <a:rPr lang="en-GB" dirty="0"/>
              <a:t>The CNN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B6DBE-4C88-EA4A-82C1-212AE442C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237"/>
          <a:stretch/>
        </p:blipFill>
        <p:spPr>
          <a:xfrm>
            <a:off x="6973734" y="4214923"/>
            <a:ext cx="1343593" cy="1331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94F863-CC8B-0C4B-BCF4-377F8AC4B12E}"/>
              </a:ext>
            </a:extLst>
          </p:cNvPr>
          <p:cNvSpPr/>
          <p:nvPr/>
        </p:nvSpPr>
        <p:spPr>
          <a:xfrm>
            <a:off x="10536591" y="3509661"/>
            <a:ext cx="250853" cy="35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4AEB1-0840-094E-A83E-61F4BA4AE9B0}"/>
              </a:ext>
            </a:extLst>
          </p:cNvPr>
          <p:cNvSpPr txBox="1"/>
          <p:nvPr/>
        </p:nvSpPr>
        <p:spPr>
          <a:xfrm>
            <a:off x="7038627" y="3687685"/>
            <a:ext cx="1213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Legend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9CB9FF-2EA4-4247-93F2-AB0BB136418A}"/>
              </a:ext>
            </a:extLst>
          </p:cNvPr>
          <p:cNvCxnSpPr/>
          <p:nvPr/>
        </p:nvCxnSpPr>
        <p:spPr>
          <a:xfrm>
            <a:off x="10435685" y="4703418"/>
            <a:ext cx="0" cy="354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669084-63D2-3D46-BAF6-FE3B3874BF23}"/>
              </a:ext>
            </a:extLst>
          </p:cNvPr>
          <p:cNvSpPr txBox="1"/>
          <p:nvPr/>
        </p:nvSpPr>
        <p:spPr>
          <a:xfrm>
            <a:off x="9043735" y="2157926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4 Filters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F6ED7C-9ED3-B34A-BDCB-ACEF4B53034B}"/>
              </a:ext>
            </a:extLst>
          </p:cNvPr>
          <p:cNvSpPr txBox="1"/>
          <p:nvPr/>
        </p:nvSpPr>
        <p:spPr>
          <a:xfrm>
            <a:off x="9829528" y="2816980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8 Filters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B63B7-A52F-0845-BE4A-366D19552F78}"/>
              </a:ext>
            </a:extLst>
          </p:cNvPr>
          <p:cNvSpPr txBox="1"/>
          <p:nvPr/>
        </p:nvSpPr>
        <p:spPr>
          <a:xfrm>
            <a:off x="10662015" y="3538698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16 Filters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C2E65-8FC2-C641-8399-A98B46037C6E}"/>
              </a:ext>
            </a:extLst>
          </p:cNvPr>
          <p:cNvSpPr txBox="1"/>
          <p:nvPr/>
        </p:nvSpPr>
        <p:spPr>
          <a:xfrm>
            <a:off x="10537802" y="476222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5DF46-238A-CE45-9CCD-01B8433237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42" b="15351"/>
          <a:stretch/>
        </p:blipFill>
        <p:spPr>
          <a:xfrm>
            <a:off x="6388501" y="1812708"/>
            <a:ext cx="1528864" cy="7527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BB3F7B-6B5A-4B4A-8F03-07B78DDBC2B4}"/>
              </a:ext>
            </a:extLst>
          </p:cNvPr>
          <p:cNvSpPr txBox="1"/>
          <p:nvPr/>
        </p:nvSpPr>
        <p:spPr>
          <a:xfrm>
            <a:off x="10074849" y="511735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9d Output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93CC1-4108-5C4D-A21E-9EEF3BF9468A}"/>
              </a:ext>
            </a:extLst>
          </p:cNvPr>
          <p:cNvCxnSpPr/>
          <p:nvPr/>
        </p:nvCxnSpPr>
        <p:spPr>
          <a:xfrm>
            <a:off x="10435685" y="5473935"/>
            <a:ext cx="0" cy="354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DCFA13-D383-2B44-B4F8-8631E72F2F99}"/>
              </a:ext>
            </a:extLst>
          </p:cNvPr>
          <p:cNvSpPr txBox="1"/>
          <p:nvPr/>
        </p:nvSpPr>
        <p:spPr>
          <a:xfrm>
            <a:off x="10501093" y="5497159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Postprocessing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E320CA-9245-3C40-98F3-3EC6A049B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349" y="5841400"/>
            <a:ext cx="974672" cy="78091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97ED1-8D58-1941-80AF-42819F43EA2D}"/>
              </a:ext>
            </a:extLst>
          </p:cNvPr>
          <p:cNvCxnSpPr/>
          <p:nvPr/>
        </p:nvCxnSpPr>
        <p:spPr>
          <a:xfrm>
            <a:off x="5980670" y="1916316"/>
            <a:ext cx="0" cy="3107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8E4F8472-199E-A14D-8967-C6B18F27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204" y="1978853"/>
            <a:ext cx="2834895" cy="281322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3073DC-A419-E94C-83A5-999C5F649779}"/>
              </a:ext>
            </a:extLst>
          </p:cNvPr>
          <p:cNvCxnSpPr>
            <a:cxnSpLocks/>
          </p:cNvCxnSpPr>
          <p:nvPr/>
        </p:nvCxnSpPr>
        <p:spPr>
          <a:xfrm flipH="1">
            <a:off x="2203860" y="3623181"/>
            <a:ext cx="860833" cy="304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8247F5-1EFA-9F49-835D-8CEE1D403A90}"/>
              </a:ext>
            </a:extLst>
          </p:cNvPr>
          <p:cNvCxnSpPr>
            <a:cxnSpLocks/>
          </p:cNvCxnSpPr>
          <p:nvPr/>
        </p:nvCxnSpPr>
        <p:spPr>
          <a:xfrm flipH="1">
            <a:off x="3026263" y="3623181"/>
            <a:ext cx="50788" cy="821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57195F-687D-A448-AE22-35EBF366E1AE}"/>
              </a:ext>
            </a:extLst>
          </p:cNvPr>
          <p:cNvCxnSpPr>
            <a:cxnSpLocks/>
          </p:cNvCxnSpPr>
          <p:nvPr/>
        </p:nvCxnSpPr>
        <p:spPr>
          <a:xfrm flipV="1">
            <a:off x="3064693" y="3410924"/>
            <a:ext cx="740540" cy="237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83F70B-FB22-6B47-90CC-628011A498F1}"/>
              </a:ext>
            </a:extLst>
          </p:cNvPr>
          <p:cNvCxnSpPr>
            <a:cxnSpLocks/>
          </p:cNvCxnSpPr>
          <p:nvPr/>
        </p:nvCxnSpPr>
        <p:spPr>
          <a:xfrm flipV="1">
            <a:off x="3077052" y="2743200"/>
            <a:ext cx="14615" cy="863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CD5B52-7CDF-5046-8BD4-5C721DC442F9}"/>
              </a:ext>
            </a:extLst>
          </p:cNvPr>
          <p:cNvCxnSpPr>
            <a:cxnSpLocks/>
          </p:cNvCxnSpPr>
          <p:nvPr/>
        </p:nvCxnSpPr>
        <p:spPr>
          <a:xfrm flipH="1" flipV="1">
            <a:off x="1387342" y="3151801"/>
            <a:ext cx="356418" cy="352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674260-863D-2546-B8AB-372AA26D403A}"/>
              </a:ext>
            </a:extLst>
          </p:cNvPr>
          <p:cNvCxnSpPr>
            <a:cxnSpLocks/>
          </p:cNvCxnSpPr>
          <p:nvPr/>
        </p:nvCxnSpPr>
        <p:spPr>
          <a:xfrm>
            <a:off x="1743760" y="3504323"/>
            <a:ext cx="460100" cy="422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B28C268-F6DD-A94F-A318-6CA347391731}"/>
                  </a:ext>
                </a:extLst>
              </p:cNvPr>
              <p:cNvSpPr txBox="1"/>
              <p:nvPr/>
            </p:nvSpPr>
            <p:spPr>
              <a:xfrm>
                <a:off x="2389938" y="3773396"/>
                <a:ext cx="4433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B28C268-F6DD-A94F-A318-6CA347391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38" y="3773396"/>
                <a:ext cx="44339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F42DA5-3552-5D48-B623-EEDDEA48A4D3}"/>
                  </a:ext>
                </a:extLst>
              </p:cNvPr>
              <p:cNvSpPr txBox="1"/>
              <p:nvPr/>
            </p:nvSpPr>
            <p:spPr>
              <a:xfrm>
                <a:off x="3209648" y="3536638"/>
                <a:ext cx="4844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F42DA5-3552-5D48-B623-EEDDEA48A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48" y="3536638"/>
                <a:ext cx="48442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23672FA-A6BC-AD48-91FF-13013B603DE0}"/>
                  </a:ext>
                </a:extLst>
              </p:cNvPr>
              <p:cNvSpPr txBox="1"/>
              <p:nvPr/>
            </p:nvSpPr>
            <p:spPr>
              <a:xfrm>
                <a:off x="1695812" y="3810117"/>
                <a:ext cx="4892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23672FA-A6BC-AD48-91FF-13013B60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812" y="3810117"/>
                <a:ext cx="489236" cy="307777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297E0-9F0D-6842-999D-816A0BFF3BD2}"/>
                  </a:ext>
                </a:extLst>
              </p:cNvPr>
              <p:cNvSpPr txBox="1"/>
              <p:nvPr/>
            </p:nvSpPr>
            <p:spPr>
              <a:xfrm>
                <a:off x="1338028" y="3396705"/>
                <a:ext cx="445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D297E0-9F0D-6842-999D-816A0BFF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8" y="3396705"/>
                <a:ext cx="445827" cy="307777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256332-E1D0-4548-920C-F17E11E5013F}"/>
                  </a:ext>
                </a:extLst>
              </p:cNvPr>
              <p:cNvSpPr txBox="1"/>
              <p:nvPr/>
            </p:nvSpPr>
            <p:spPr>
              <a:xfrm>
                <a:off x="3217093" y="3188967"/>
                <a:ext cx="4314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256332-E1D0-4548-920C-F17E11E50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093" y="3188967"/>
                <a:ext cx="43140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3609240-54FF-1A49-84D7-98D918F938F1}"/>
                  </a:ext>
                </a:extLst>
              </p:cNvPr>
              <p:cNvSpPr txBox="1"/>
              <p:nvPr/>
            </p:nvSpPr>
            <p:spPr>
              <a:xfrm>
                <a:off x="3028711" y="3958477"/>
                <a:ext cx="4748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3609240-54FF-1A49-84D7-98D918F9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711" y="3958477"/>
                <a:ext cx="47480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2E7876DB-15E3-AA47-A046-DC482467CFD8}"/>
              </a:ext>
            </a:extLst>
          </p:cNvPr>
          <p:cNvSpPr/>
          <p:nvPr/>
        </p:nvSpPr>
        <p:spPr>
          <a:xfrm>
            <a:off x="2985358" y="3552314"/>
            <a:ext cx="183385" cy="15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D044B65-2866-5A4F-9ACE-ACE68C64DB55}"/>
                  </a:ext>
                </a:extLst>
              </p:cNvPr>
              <p:cNvSpPr txBox="1"/>
              <p:nvPr/>
            </p:nvSpPr>
            <p:spPr>
              <a:xfrm>
                <a:off x="2176323" y="3300039"/>
                <a:ext cx="10071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dirty="0" smtClean="0">
                          <a:latin typeface="Cambria Math" panose="02040503050406030204" pitchFamily="18" charset="0"/>
                        </a:rPr>
                        <m:t>𝑏𝑎𝑟𝑦𝑐𝑒𝑛𝑡𝑒𝑟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D044B65-2866-5A4F-9ACE-ACE68C64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323" y="3300039"/>
                <a:ext cx="1007199" cy="276999"/>
              </a:xfrm>
              <a:prstGeom prst="rect">
                <a:avLst/>
              </a:prstGeom>
              <a:blipFill>
                <a:blip r:embed="rId1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8738A81B-BCE6-BE40-A9B5-9ADEB9DB2EB5}"/>
              </a:ext>
            </a:extLst>
          </p:cNvPr>
          <p:cNvSpPr/>
          <p:nvPr/>
        </p:nvSpPr>
        <p:spPr>
          <a:xfrm>
            <a:off x="1662293" y="3452839"/>
            <a:ext cx="183385" cy="15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768943-9DC2-7B48-912E-44C8C4F843C8}"/>
                  </a:ext>
                </a:extLst>
              </p:cNvPr>
              <p:cNvSpPr txBox="1"/>
              <p:nvPr/>
            </p:nvSpPr>
            <p:spPr>
              <a:xfrm>
                <a:off x="161948" y="4611231"/>
                <a:ext cx="258539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9 dimensions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Barycenter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’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’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768943-9DC2-7B48-912E-44C8C4F84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8" y="4611231"/>
                <a:ext cx="2585390" cy="2677656"/>
              </a:xfrm>
              <a:prstGeom prst="rect">
                <a:avLst/>
              </a:prstGeom>
              <a:blipFill>
                <a:blip r:embed="rId15"/>
                <a:stretch>
                  <a:fillRect l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46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50" grpId="0"/>
      <p:bldP spid="51" grpId="0"/>
      <p:bldP spid="56" grpId="0"/>
      <p:bldP spid="57" grpId="0"/>
      <p:bldP spid="58" grpId="0" animBg="1"/>
      <p:bldP spid="59" grpId="0"/>
      <p:bldP spid="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19811" y="4345960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641" y="767756"/>
            <a:ext cx="9793380" cy="542825"/>
          </a:xfrm>
        </p:spPr>
        <p:txBody>
          <a:bodyPr/>
          <a:lstStyle/>
          <a:p>
            <a:r>
              <a:rPr lang="en-GB" dirty="0"/>
              <a:t>The CNN Model – Tuning Results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64859-DAB6-F940-8435-E6546890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284" y="1447594"/>
            <a:ext cx="3207016" cy="2405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5B317-52B4-7548-A16A-927FFD01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09" y="3989870"/>
            <a:ext cx="3207017" cy="2530496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1051CE-C2BF-7E4B-B34D-2417A66047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1092618"/>
              </p:ext>
            </p:extLst>
          </p:nvPr>
        </p:nvGraphicFramePr>
        <p:xfrm>
          <a:off x="5200041" y="1655064"/>
          <a:ext cx="5553303" cy="400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41457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- </a:t>
            </a:r>
            <a:r>
              <a:rPr lang="en-GB" dirty="0" err="1"/>
              <a:t>Unet</a:t>
            </a:r>
            <a:r>
              <a:rPr lang="en-GB" dirty="0"/>
              <a:t> vs. CNN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4708D6-9FFD-CB4B-99A4-3AAF47971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5997"/>
              </p:ext>
            </p:extLst>
          </p:nvPr>
        </p:nvGraphicFramePr>
        <p:xfrm>
          <a:off x="2031997" y="1825625"/>
          <a:ext cx="8128000" cy="1315720"/>
        </p:xfrm>
        <a:graphic>
          <a:graphicData uri="http://schemas.openxmlformats.org/drawingml/2006/table">
            <a:tbl>
              <a:tblPr firstRow="1" bandRow="1">
                <a:tableStyleId>{B6EF578A-33C9-415A-BF78-DC33DFA273C2}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96014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609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U-Net Method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CNN Method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24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Easy and fast to implement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High accuracy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C00000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Noise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High Accuracy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No noise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="0" i="0" dirty="0">
                          <a:solidFill>
                            <a:srgbClr val="C00000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</a:rPr>
                        <a:t>Needs preprocessing and postprocessing 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b="0" i="0" dirty="0">
                        <a:latin typeface="Helvetica Neue Light" panose="02000403000000020004" pitchFamily="2" charset="0"/>
                        <a:ea typeface="Helvetica Neue Light" panose="02000403000000020004" pitchFamily="2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4734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85497C-6592-A94A-BC97-C792D3CD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2" t="11181" r="8006" b="9865"/>
          <a:stretch/>
        </p:blipFill>
        <p:spPr>
          <a:xfrm>
            <a:off x="6771415" y="3522222"/>
            <a:ext cx="2184849" cy="2273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B175A-B5F5-1245-BFB0-3AD10DBE4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7" t="10732" r="7279" b="8348"/>
          <a:stretch/>
        </p:blipFill>
        <p:spPr>
          <a:xfrm>
            <a:off x="8956264" y="3465578"/>
            <a:ext cx="2201034" cy="2330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A3D7AC-97FF-CC40-8668-44344A0FF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2" t="11181" r="8006" b="9865"/>
          <a:stretch/>
        </p:blipFill>
        <p:spPr>
          <a:xfrm>
            <a:off x="966056" y="3465578"/>
            <a:ext cx="2184849" cy="2273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FB5FD-6644-9D42-B0D0-69AFE9B5A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67" t="9297" r="8123" b="7634"/>
          <a:stretch/>
        </p:blipFill>
        <p:spPr>
          <a:xfrm>
            <a:off x="3228453" y="3381705"/>
            <a:ext cx="2322414" cy="255489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29EFD8-2BD0-8A47-8ED5-A6AEF80F771E}"/>
              </a:ext>
            </a:extLst>
          </p:cNvPr>
          <p:cNvCxnSpPr>
            <a:cxnSpLocks/>
          </p:cNvCxnSpPr>
          <p:nvPr/>
        </p:nvCxnSpPr>
        <p:spPr>
          <a:xfrm>
            <a:off x="6095997" y="4313055"/>
            <a:ext cx="0" cy="938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CC68E9-231A-1A49-9897-DA19DF803A57}"/>
              </a:ext>
            </a:extLst>
          </p:cNvPr>
          <p:cNvSpPr txBox="1"/>
          <p:nvPr/>
        </p:nvSpPr>
        <p:spPr>
          <a:xfrm>
            <a:off x="2683323" y="5901621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U-Net 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25B174-0A88-F94D-BD40-440EE5715357}"/>
              </a:ext>
            </a:extLst>
          </p:cNvPr>
          <p:cNvSpPr txBox="1"/>
          <p:nvPr/>
        </p:nvSpPr>
        <p:spPr>
          <a:xfrm>
            <a:off x="8356580" y="5901622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CNN output</a:t>
            </a:r>
          </a:p>
        </p:txBody>
      </p:sp>
    </p:spTree>
    <p:extLst>
      <p:ext uri="{BB962C8B-B14F-4D97-AF65-F5344CB8AC3E}">
        <p14:creationId xmlns:p14="http://schemas.microsoft.com/office/powerpoint/2010/main" val="131353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r>
              <a:rPr lang="en-GB" dirty="0"/>
              <a:t> 3 different languages</a:t>
            </a:r>
          </a:p>
          <a:p>
            <a:r>
              <a:rPr lang="en-GB" dirty="0"/>
              <a:t> Not the ideal languages for voxelization </a:t>
            </a:r>
          </a:p>
          <a:p>
            <a:r>
              <a:rPr lang="en-GB" dirty="0"/>
              <a:t> </a:t>
            </a:r>
            <a:r>
              <a:rPr lang="en-GB" b="1" dirty="0"/>
              <a:t>Algorithmic complexity </a:t>
            </a:r>
            <a:r>
              <a:rPr lang="en-GB" dirty="0"/>
              <a:t>of the </a:t>
            </a:r>
            <a:r>
              <a:rPr lang="en-GB" i="1" dirty="0"/>
              <a:t>cubing </a:t>
            </a:r>
            <a:r>
              <a:rPr lang="en-GB" dirty="0"/>
              <a:t>process </a:t>
            </a:r>
          </a:p>
          <a:p>
            <a:pPr lvl="1"/>
            <a:r>
              <a:rPr lang="en-GB" dirty="0"/>
              <a:t> Axis aligning </a:t>
            </a:r>
          </a:p>
          <a:p>
            <a:pPr lvl="1"/>
            <a:r>
              <a:rPr lang="en-GB" dirty="0"/>
              <a:t> Voxelization </a:t>
            </a:r>
          </a:p>
          <a:p>
            <a:pPr lvl="1"/>
            <a:r>
              <a:rPr lang="en-GB" dirty="0"/>
              <a:t> Hough Transform </a:t>
            </a:r>
          </a:p>
          <a:p>
            <a:pPr lvl="1"/>
            <a:r>
              <a:rPr lang="en-GB" dirty="0"/>
              <a:t> …</a:t>
            </a:r>
          </a:p>
          <a:p>
            <a:endParaRPr lang="en-GB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do this more efficiently? </a:t>
            </a:r>
          </a:p>
        </p:txBody>
      </p:sp>
      <p:pic>
        <p:nvPicPr>
          <p:cNvPr id="6" name="Graphic 5" descr="Gauge">
            <a:extLst>
              <a:ext uri="{FF2B5EF4-FFF2-40B4-BE49-F238E27FC236}">
                <a16:creationId xmlns:a16="http://schemas.microsoft.com/office/drawing/2014/main" id="{3DFD9109-9DE4-6941-878A-453C4EFF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5169" y="911225"/>
            <a:ext cx="914400" cy="9144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66F7F0D8-D042-584C-BFF7-87DB1BE43F38}"/>
              </a:ext>
            </a:extLst>
          </p:cNvPr>
          <p:cNvSpPr/>
          <p:nvPr/>
        </p:nvSpPr>
        <p:spPr>
          <a:xfrm>
            <a:off x="8569569" y="1825625"/>
            <a:ext cx="236103" cy="9907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E4F02B5-8577-F04F-89A7-D6C00F948F38}"/>
              </a:ext>
            </a:extLst>
          </p:cNvPr>
          <p:cNvSpPr/>
          <p:nvPr/>
        </p:nvSpPr>
        <p:spPr>
          <a:xfrm>
            <a:off x="8569569" y="3026664"/>
            <a:ext cx="236103" cy="19568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FD475C8A-E21B-9242-AA33-DFDD22DBE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8249" y="1825625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EB6B2E-4846-B54E-A1E9-423469BF9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680" y="1825624"/>
            <a:ext cx="906404" cy="1017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D404BF-7E34-A84C-BA5C-7CAE9649A07E}"/>
              </a:ext>
            </a:extLst>
          </p:cNvPr>
          <p:cNvSpPr txBox="1"/>
          <p:nvPr/>
        </p:nvSpPr>
        <p:spPr>
          <a:xfrm>
            <a:off x="9438249" y="3847405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CNN! </a:t>
            </a:r>
          </a:p>
        </p:txBody>
      </p:sp>
      <p:pic>
        <p:nvPicPr>
          <p:cNvPr id="8" name="Graphic 7" descr="Brain">
            <a:extLst>
              <a:ext uri="{FF2B5EF4-FFF2-40B4-BE49-F238E27FC236}">
                <a16:creationId xmlns:a16="http://schemas.microsoft.com/office/drawing/2014/main" id="{D2A72626-D6DE-8F4E-8629-363321187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28378" y="3544093"/>
            <a:ext cx="914400" cy="9144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6F3757A4-BECC-6340-B660-0C402BC57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8249" y="41551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713B6A-8C01-504A-98FF-928ACCE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767" y="854029"/>
            <a:ext cx="9793380" cy="542825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References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01FC-C73A-5A42-B9E9-B37221DE00AD}"/>
              </a:ext>
            </a:extLst>
          </p:cNvPr>
          <p:cNvSpPr txBox="1"/>
          <p:nvPr/>
        </p:nvSpPr>
        <p:spPr>
          <a:xfrm>
            <a:off x="1330767" y="1730477"/>
            <a:ext cx="94257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Baqué</a:t>
            </a:r>
            <a:r>
              <a:rPr lang="en-US" dirty="0"/>
              <a:t>, P., </a:t>
            </a:r>
            <a:r>
              <a:rPr lang="en-US" dirty="0" err="1"/>
              <a:t>Remelli</a:t>
            </a:r>
            <a:r>
              <a:rPr lang="en-US" dirty="0"/>
              <a:t>, E., Fleuret, F., &amp; </a:t>
            </a:r>
            <a:r>
              <a:rPr lang="en-US" dirty="0" err="1"/>
              <a:t>Fua</a:t>
            </a:r>
            <a:r>
              <a:rPr lang="en-US" dirty="0"/>
              <a:t>, P. (2018). Geodesic Convolutional Shape Optimization. Retrieved from </a:t>
            </a:r>
            <a:r>
              <a:rPr lang="en-US" dirty="0">
                <a:hlinkClick r:id="rId3"/>
              </a:rPr>
              <a:t>http://arxiv.org/abs/1802.04016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Alliez</a:t>
            </a:r>
            <a:r>
              <a:rPr lang="en-US" dirty="0"/>
              <a:t>, P. and Cohen-Steiner, D. and Tong, Y. and </a:t>
            </a:r>
            <a:r>
              <a:rPr lang="en-US" dirty="0" err="1"/>
              <a:t>Desbrun</a:t>
            </a:r>
            <a:r>
              <a:rPr lang="en-US" dirty="0"/>
              <a:t>, M. (2007). Voronoi-based variational reconstruction of </a:t>
            </a:r>
            <a:r>
              <a:rPr lang="en-US" dirty="0" err="1"/>
              <a:t>unoriented</a:t>
            </a:r>
            <a:r>
              <a:rPr lang="en-US" dirty="0"/>
              <a:t> point sets. </a:t>
            </a:r>
            <a:r>
              <a:rPr lang="en-US" i="1" dirty="0"/>
              <a:t>Proceedings of the Fifth </a:t>
            </a:r>
            <a:r>
              <a:rPr lang="en-US" i="1" dirty="0" err="1"/>
              <a:t>Eurographics</a:t>
            </a:r>
            <a:r>
              <a:rPr lang="en-US" i="1" dirty="0"/>
              <a:t> Symposium on Geometry Processing</a:t>
            </a:r>
            <a:r>
              <a:rPr lang="en-US" dirty="0"/>
              <a:t>, 39–48. </a:t>
            </a:r>
            <a:r>
              <a:rPr lang="en-US" dirty="0">
                <a:hlinkClick r:id="rId4"/>
              </a:rPr>
              <a:t>https://doi.org/10.1145/1281991.1281997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Monti, F., </a:t>
            </a:r>
            <a:r>
              <a:rPr lang="en-US" dirty="0" err="1"/>
              <a:t>Boscaini</a:t>
            </a:r>
            <a:r>
              <a:rPr lang="en-US" dirty="0"/>
              <a:t>, D., </a:t>
            </a:r>
            <a:r>
              <a:rPr lang="en-US" dirty="0" err="1"/>
              <a:t>Masci</a:t>
            </a:r>
            <a:r>
              <a:rPr lang="en-US" dirty="0"/>
              <a:t>, J., </a:t>
            </a:r>
            <a:r>
              <a:rPr lang="en-US" dirty="0" err="1"/>
              <a:t>Rodolà</a:t>
            </a:r>
            <a:r>
              <a:rPr lang="en-US" dirty="0"/>
              <a:t>, E., Svoboda, J., &amp; Bronstein, M. M. (2017). Geometric deep learning on graphs and manifolds using mixture model CNNs. </a:t>
            </a:r>
            <a:r>
              <a:rPr lang="en-US" i="1" dirty="0"/>
              <a:t>Proceedings - 30th IEEE Conference on Computer Vision and Pattern Recognition, CVPR 2017</a:t>
            </a:r>
            <a:r>
              <a:rPr lang="en-US" dirty="0"/>
              <a:t>, </a:t>
            </a:r>
            <a:r>
              <a:rPr lang="en-US" i="1" dirty="0"/>
              <a:t>2017</a:t>
            </a:r>
            <a:r>
              <a:rPr lang="en-US" dirty="0"/>
              <a:t>–</a:t>
            </a:r>
            <a:r>
              <a:rPr lang="en-US" i="1" dirty="0"/>
              <a:t>January</a:t>
            </a:r>
            <a:r>
              <a:rPr lang="en-US" dirty="0"/>
              <a:t>, 5425–5434. </a:t>
            </a:r>
            <a:r>
              <a:rPr lang="en-US" dirty="0">
                <a:hlinkClick r:id="rId5"/>
              </a:rPr>
              <a:t>https://doi.org/10.1109/CVPR.2017.576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Yu, W., Zhang, K., Wan, S., &amp; Li, X. (2014). Optimizing </a:t>
            </a:r>
            <a:r>
              <a:rPr lang="en-US" dirty="0" err="1"/>
              <a:t>polycube</a:t>
            </a:r>
            <a:r>
              <a:rPr lang="en-US" dirty="0"/>
              <a:t> domain construction for hexahedral remeshing. </a:t>
            </a:r>
            <a:r>
              <a:rPr lang="en-US" i="1" dirty="0"/>
              <a:t>CAD Computer Aided Design</a:t>
            </a:r>
            <a:r>
              <a:rPr lang="en-US" dirty="0"/>
              <a:t>, </a:t>
            </a:r>
            <a:r>
              <a:rPr lang="en-US" i="1" dirty="0"/>
              <a:t>46</a:t>
            </a:r>
            <a:r>
              <a:rPr lang="en-US" dirty="0"/>
              <a:t>(1), 58–68. </a:t>
            </a:r>
            <a:r>
              <a:rPr lang="en-US" dirty="0">
                <a:hlinkClick r:id="rId6"/>
              </a:rPr>
              <a:t>https://doi.org/10.1016/j.cad.2013.08.018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Bommes</a:t>
            </a:r>
            <a:r>
              <a:rPr lang="en-US" dirty="0"/>
              <a:t>, D., </a:t>
            </a:r>
            <a:r>
              <a:rPr lang="en-US" dirty="0" err="1"/>
              <a:t>Campen</a:t>
            </a:r>
            <a:r>
              <a:rPr lang="en-US" dirty="0"/>
              <a:t>, M., </a:t>
            </a:r>
            <a:r>
              <a:rPr lang="en-US" dirty="0" err="1"/>
              <a:t>Ebke</a:t>
            </a:r>
            <a:r>
              <a:rPr lang="en-US" dirty="0"/>
              <a:t>, H.-C., </a:t>
            </a:r>
            <a:r>
              <a:rPr lang="en-US" dirty="0" err="1"/>
              <a:t>Alliez</a:t>
            </a:r>
            <a:r>
              <a:rPr lang="en-US" dirty="0"/>
              <a:t>, P., &amp; </a:t>
            </a:r>
            <a:r>
              <a:rPr lang="en-US" dirty="0" err="1"/>
              <a:t>Kobbelt</a:t>
            </a:r>
            <a:r>
              <a:rPr lang="en-US" dirty="0"/>
              <a:t>, L. (2013). Integer-grid maps for reliable quad meshing. </a:t>
            </a:r>
            <a:r>
              <a:rPr lang="en-US" i="1" dirty="0"/>
              <a:t>ACM Transactions on Graphics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(4), 1. </a:t>
            </a:r>
            <a:r>
              <a:rPr lang="en-US" dirty="0">
                <a:hlinkClick r:id="rId7"/>
              </a:rPr>
              <a:t>https://doi.org/10.1145/2461912.2462014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Bommes</a:t>
            </a:r>
            <a:r>
              <a:rPr lang="en-US" dirty="0"/>
              <a:t>, D., Lévy, B., </a:t>
            </a:r>
            <a:r>
              <a:rPr lang="en-US" dirty="0" err="1"/>
              <a:t>Pietroni</a:t>
            </a:r>
            <a:r>
              <a:rPr lang="en-US" dirty="0"/>
              <a:t>, N., </a:t>
            </a:r>
            <a:r>
              <a:rPr lang="en-US" dirty="0" err="1"/>
              <a:t>Puppo</a:t>
            </a:r>
            <a:r>
              <a:rPr lang="en-US" dirty="0"/>
              <a:t>, E., Silva, C., </a:t>
            </a:r>
            <a:r>
              <a:rPr lang="en-US" dirty="0" err="1"/>
              <a:t>Tarini</a:t>
            </a:r>
            <a:r>
              <a:rPr lang="en-US" dirty="0"/>
              <a:t>, M., &amp; </a:t>
            </a:r>
            <a:r>
              <a:rPr lang="en-US" dirty="0" err="1"/>
              <a:t>Zorin</a:t>
            </a:r>
            <a:r>
              <a:rPr lang="en-US" dirty="0"/>
              <a:t>, D. (2013). Quad-mesh generation and processing: A survey. </a:t>
            </a:r>
            <a:r>
              <a:rPr lang="en-US" i="1" dirty="0"/>
              <a:t>Computer Graphics Forum</a:t>
            </a:r>
            <a:r>
              <a:rPr lang="en-US" dirty="0"/>
              <a:t>, </a:t>
            </a:r>
            <a:r>
              <a:rPr lang="en-US" i="1" dirty="0"/>
              <a:t>32</a:t>
            </a:r>
            <a:r>
              <a:rPr lang="en-US" dirty="0"/>
              <a:t>(6), 51–76. </a:t>
            </a:r>
            <a:r>
              <a:rPr lang="en-US" dirty="0">
                <a:hlinkClick r:id="rId8"/>
              </a:rPr>
              <a:t>https://doi.org/10.1111/cgf.12014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Tarini</a:t>
            </a:r>
            <a:r>
              <a:rPr lang="en-US" dirty="0"/>
              <a:t>, M. (2004). </a:t>
            </a:r>
            <a:r>
              <a:rPr lang="en-US" dirty="0" err="1"/>
              <a:t>PolyCube</a:t>
            </a:r>
            <a:r>
              <a:rPr lang="en-US" dirty="0"/>
              <a:t>-Maps. </a:t>
            </a:r>
            <a:r>
              <a:rPr lang="en-US" i="1" dirty="0"/>
              <a:t>ACM Transactions on Graphics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(2), 853–860. https://</a:t>
            </a:r>
            <a:r>
              <a:rPr lang="en-US" dirty="0" err="1"/>
              <a:t>doi.org</a:t>
            </a:r>
            <a:r>
              <a:rPr lang="en-US" dirty="0"/>
              <a:t>/10.1145/1015706.1015810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Umetani</a:t>
            </a:r>
            <a:r>
              <a:rPr lang="en-US" dirty="0"/>
              <a:t>, N. (2017). Exploring generative 3D shapes using autoencoder networks. </a:t>
            </a:r>
            <a:r>
              <a:rPr lang="en-US" i="1" dirty="0"/>
              <a:t>SIGGRAPH Asia 2017 Technical Briefs on  - SA ’17</a:t>
            </a:r>
            <a:r>
              <a:rPr lang="en-US" dirty="0"/>
              <a:t>, 1–4. </a:t>
            </a:r>
            <a:r>
              <a:rPr lang="en-US" dirty="0">
                <a:hlinkClick r:id="rId9"/>
              </a:rPr>
              <a:t>https://doi.org/10.1145/3145749.3145758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57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713B6A-8C01-504A-98FF-928ACCEE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722" y="421645"/>
            <a:ext cx="9793380" cy="542825"/>
          </a:xfrm>
        </p:spPr>
        <p:txBody>
          <a:bodyPr/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Questions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53CFB-981F-CD4A-93D7-58ECEFD7E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77" y="1220019"/>
            <a:ext cx="6421693" cy="428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4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65" y="2548355"/>
            <a:ext cx="3505200" cy="114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30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C58B2217-7369-E646-86E8-1F8C0F2BCF26}"/>
              </a:ext>
            </a:extLst>
          </p:cNvPr>
          <p:cNvSpPr/>
          <p:nvPr/>
        </p:nvSpPr>
        <p:spPr>
          <a:xfrm>
            <a:off x="10559794" y="2209496"/>
            <a:ext cx="773114" cy="7731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r>
              <a:rPr lang="en-GB" i="1" dirty="0"/>
              <a:t>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Timeline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646A0F-090A-5247-A043-98A9E7EBA492}"/>
              </a:ext>
            </a:extLst>
          </p:cNvPr>
          <p:cNvGrpSpPr/>
          <p:nvPr/>
        </p:nvGrpSpPr>
        <p:grpSpPr>
          <a:xfrm>
            <a:off x="2027671" y="2439122"/>
            <a:ext cx="3101615" cy="1474545"/>
            <a:chOff x="1059495" y="1901449"/>
            <a:chExt cx="3977821" cy="1891108"/>
          </a:xfrm>
        </p:grpSpPr>
        <p:sp>
          <p:nvSpPr>
            <p:cNvPr id="7" name="Chevron 6">
              <a:extLst>
                <a:ext uri="{FF2B5EF4-FFF2-40B4-BE49-F238E27FC236}">
                  <a16:creationId xmlns:a16="http://schemas.microsoft.com/office/drawing/2014/main" id="{F4EE81FE-5A36-1947-B0A1-2FF70AE66249}"/>
                </a:ext>
              </a:extLst>
            </p:cNvPr>
            <p:cNvSpPr/>
            <p:nvPr/>
          </p:nvSpPr>
          <p:spPr>
            <a:xfrm>
              <a:off x="2878079" y="3490511"/>
              <a:ext cx="2159237" cy="302046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04C5CD-C0CA-B942-B0D1-670552ABDADF}"/>
                </a:ext>
              </a:extLst>
            </p:cNvPr>
            <p:cNvSpPr txBox="1"/>
            <p:nvPr/>
          </p:nvSpPr>
          <p:spPr>
            <a:xfrm>
              <a:off x="1059495" y="1901449"/>
              <a:ext cx="3974324" cy="75787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Reading papers about </a:t>
              </a: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voxelization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techniques, shape simplification, </a:t>
              </a:r>
              <a:r>
                <a:rPr lang="en-US" sz="12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polycubes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computer vision, …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0C625-6581-A143-B4EC-DFD9ADACE0D9}"/>
              </a:ext>
            </a:extLst>
          </p:cNvPr>
          <p:cNvGrpSpPr/>
          <p:nvPr/>
        </p:nvGrpSpPr>
        <p:grpSpPr>
          <a:xfrm>
            <a:off x="99625" y="3019038"/>
            <a:ext cx="3299936" cy="2275248"/>
            <a:chOff x="-1413226" y="2645193"/>
            <a:chExt cx="4232170" cy="29180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E752CD-9EA3-6E4D-A208-DBD84010826C}"/>
                </a:ext>
              </a:extLst>
            </p:cNvPr>
            <p:cNvSpPr txBox="1"/>
            <p:nvPr/>
          </p:nvSpPr>
          <p:spPr>
            <a:xfrm>
              <a:off x="805854" y="2645193"/>
              <a:ext cx="2013090" cy="828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8AB32A-366B-7943-BE48-127D3FFC1182}"/>
                </a:ext>
              </a:extLst>
            </p:cNvPr>
            <p:cNvSpPr txBox="1"/>
            <p:nvPr/>
          </p:nvSpPr>
          <p:spPr>
            <a:xfrm>
              <a:off x="-1413226" y="4592182"/>
              <a:ext cx="2214269" cy="9710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171450" indent="-171450">
                <a:lnSpc>
                  <a:spcPct val="90000"/>
                </a:lnSpc>
                <a:buFontTx/>
                <a:buChar char="-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Set-up </a:t>
              </a: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meetings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with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Edoardo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 algn="ctr">
                <a:lnSpc>
                  <a:spcPct val="90000"/>
                </a:lnSpc>
                <a:buFontTx/>
                <a:buChar char="-"/>
              </a:pPr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Getting started on meshes</a:t>
              </a:r>
              <a:endPara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12705F-9994-7543-8CCA-1FB3083A3A21}"/>
              </a:ext>
            </a:extLst>
          </p:cNvPr>
          <p:cNvGrpSpPr/>
          <p:nvPr/>
        </p:nvGrpSpPr>
        <p:grpSpPr>
          <a:xfrm>
            <a:off x="4860040" y="4035042"/>
            <a:ext cx="1979832" cy="1185626"/>
            <a:chOff x="4692015" y="3948225"/>
            <a:chExt cx="2539138" cy="15205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E43F97-D384-A946-A314-D4A3FE6FAE01}"/>
                </a:ext>
              </a:extLst>
            </p:cNvPr>
            <p:cNvSpPr txBox="1"/>
            <p:nvPr/>
          </p:nvSpPr>
          <p:spPr>
            <a:xfrm>
              <a:off x="5046350" y="3948225"/>
              <a:ext cx="2013092" cy="828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16C393-EE97-3E40-A9B1-E2611716CB7B}"/>
                </a:ext>
              </a:extLst>
            </p:cNvPr>
            <p:cNvSpPr txBox="1"/>
            <p:nvPr/>
          </p:nvSpPr>
          <p:spPr>
            <a:xfrm>
              <a:off x="4692015" y="4924075"/>
              <a:ext cx="2539138" cy="5447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 of the </a:t>
              </a: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 voxelization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3206D0-23D1-3D43-8A0A-8591686F968C}"/>
              </a:ext>
            </a:extLst>
          </p:cNvPr>
          <p:cNvGrpSpPr/>
          <p:nvPr/>
        </p:nvGrpSpPr>
        <p:grpSpPr>
          <a:xfrm>
            <a:off x="8499172" y="3019040"/>
            <a:ext cx="3209055" cy="2155741"/>
            <a:chOff x="9359207" y="2645194"/>
            <a:chExt cx="4115620" cy="27647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AF5411-8D12-034D-9F31-3F655AF83C2C}"/>
                </a:ext>
              </a:extLst>
            </p:cNvPr>
            <p:cNvSpPr txBox="1"/>
            <p:nvPr/>
          </p:nvSpPr>
          <p:spPr>
            <a:xfrm>
              <a:off x="9359207" y="2645194"/>
              <a:ext cx="2013092" cy="828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36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3FF52A-AC98-2F49-9B0C-6C202CEA6C62}"/>
                </a:ext>
              </a:extLst>
            </p:cNvPr>
            <p:cNvSpPr txBox="1"/>
            <p:nvPr/>
          </p:nvSpPr>
          <p:spPr>
            <a:xfrm>
              <a:off x="11315587" y="4652064"/>
              <a:ext cx="2159240" cy="75787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Training a </a:t>
              </a:r>
              <a:r>
                <a:rPr lang="en-US" sz="1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deep neural network</a:t>
              </a:r>
              <a:r>
                <a:rPr lang="en-US" sz="1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to learn the </a:t>
              </a:r>
              <a:r>
                <a:rPr lang="en-US" sz="1200" i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cubification</a:t>
              </a:r>
              <a:endPara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4" name="Chevron 23">
            <a:extLst>
              <a:ext uri="{FF2B5EF4-FFF2-40B4-BE49-F238E27FC236}">
                <a16:creationId xmlns:a16="http://schemas.microsoft.com/office/drawing/2014/main" id="{7B8586B8-F1DA-3943-A0FA-D65F2CD9E74F}"/>
              </a:ext>
            </a:extLst>
          </p:cNvPr>
          <p:cNvSpPr/>
          <p:nvPr/>
        </p:nvSpPr>
        <p:spPr>
          <a:xfrm>
            <a:off x="1779615" y="3678157"/>
            <a:ext cx="1683616" cy="235513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18D244-0F6A-D340-B86A-4B7A2EE910D1}"/>
              </a:ext>
            </a:extLst>
          </p:cNvPr>
          <p:cNvGrpSpPr/>
          <p:nvPr/>
        </p:nvGrpSpPr>
        <p:grpSpPr>
          <a:xfrm rot="10800000">
            <a:off x="8883174" y="3781443"/>
            <a:ext cx="773113" cy="1547156"/>
            <a:chOff x="1233889" y="4538949"/>
            <a:chExt cx="991518" cy="1984226"/>
          </a:xfrm>
          <a:solidFill>
            <a:schemeClr val="accent4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F1BF1FE-5B00-8F4D-99B1-84DCE0589805}"/>
                </a:ext>
              </a:extLst>
            </p:cNvPr>
            <p:cNvSpPr/>
            <p:nvPr/>
          </p:nvSpPr>
          <p:spPr>
            <a:xfrm>
              <a:off x="1233889" y="4538949"/>
              <a:ext cx="991518" cy="991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33C93FD-41BE-6146-B3D7-04756746C96E}"/>
                </a:ext>
              </a:extLst>
            </p:cNvPr>
            <p:cNvCxnSpPr/>
            <p:nvPr/>
          </p:nvCxnSpPr>
          <p:spPr>
            <a:xfrm>
              <a:off x="1729647" y="5380176"/>
              <a:ext cx="0" cy="1142999"/>
            </a:xfrm>
            <a:prstGeom prst="line">
              <a:avLst/>
            </a:prstGeom>
            <a:grpFill/>
            <a:ln w="28575">
              <a:solidFill>
                <a:schemeClr val="accent4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7DDB76-D800-9B40-949D-D21E322B39A8}"/>
              </a:ext>
            </a:extLst>
          </p:cNvPr>
          <p:cNvGrpSpPr/>
          <p:nvPr/>
        </p:nvGrpSpPr>
        <p:grpSpPr>
          <a:xfrm>
            <a:off x="3913957" y="3678159"/>
            <a:ext cx="2881387" cy="1632110"/>
            <a:chOff x="3478654" y="3490511"/>
            <a:chExt cx="3695377" cy="2093180"/>
          </a:xfrm>
        </p:grpSpPr>
        <p:sp>
          <p:nvSpPr>
            <p:cNvPr id="48" name="Chevron 47">
              <a:extLst>
                <a:ext uri="{FF2B5EF4-FFF2-40B4-BE49-F238E27FC236}">
                  <a16:creationId xmlns:a16="http://schemas.microsoft.com/office/drawing/2014/main" id="{888D1657-3986-5D43-9351-613D8E76D8E3}"/>
                </a:ext>
              </a:extLst>
            </p:cNvPr>
            <p:cNvSpPr/>
            <p:nvPr/>
          </p:nvSpPr>
          <p:spPr>
            <a:xfrm>
              <a:off x="5014793" y="3490511"/>
              <a:ext cx="2159238" cy="302046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6C88BC2-8D4A-B74A-BDB2-CDB9E4417F17}"/>
                </a:ext>
              </a:extLst>
            </p:cNvPr>
            <p:cNvGrpSpPr/>
            <p:nvPr/>
          </p:nvGrpSpPr>
          <p:grpSpPr>
            <a:xfrm>
              <a:off x="3478654" y="3583946"/>
              <a:ext cx="2673346" cy="1999745"/>
              <a:chOff x="-886110" y="3475613"/>
              <a:chExt cx="2673346" cy="199974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B76ED1F-4951-6442-94E3-58F24B2EEDEC}"/>
                  </a:ext>
                </a:extLst>
              </p:cNvPr>
              <p:cNvSpPr/>
              <p:nvPr/>
            </p:nvSpPr>
            <p:spPr>
              <a:xfrm>
                <a:off x="-886110" y="4483841"/>
                <a:ext cx="991517" cy="9915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59B8D88-B5E1-434E-9D4E-72A17DD27953}"/>
                  </a:ext>
                </a:extLst>
              </p:cNvPr>
              <p:cNvCxnSpPr/>
              <p:nvPr/>
            </p:nvCxnSpPr>
            <p:spPr>
              <a:xfrm>
                <a:off x="-390427" y="3553990"/>
                <a:ext cx="0" cy="114300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AC5EDD0-0CE0-0E43-A9B4-14A5F4A11D70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8B99C617-3CBC-134F-8436-A264DC96C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5908" y="4847507"/>
              <a:ext cx="501006" cy="498322"/>
            </a:xfrm>
            <a:custGeom>
              <a:avLst/>
              <a:gdLst>
                <a:gd name="T0" fmla="*/ 2029 w 3359"/>
                <a:gd name="T1" fmla="*/ 3060 h 3341"/>
                <a:gd name="T2" fmla="*/ 2343 w 3359"/>
                <a:gd name="T3" fmla="*/ 3079 h 3341"/>
                <a:gd name="T4" fmla="*/ 2714 w 3359"/>
                <a:gd name="T5" fmla="*/ 2704 h 3341"/>
                <a:gd name="T6" fmla="*/ 817 w 3359"/>
                <a:gd name="T7" fmla="*/ 2613 h 3341"/>
                <a:gd name="T8" fmla="*/ 852 w 3359"/>
                <a:gd name="T9" fmla="*/ 2989 h 3341"/>
                <a:gd name="T10" fmla="*/ 1476 w 3359"/>
                <a:gd name="T11" fmla="*/ 3212 h 3341"/>
                <a:gd name="T12" fmla="*/ 1041 w 3359"/>
                <a:gd name="T13" fmla="*/ 2632 h 3341"/>
                <a:gd name="T14" fmla="*/ 2034 w 3359"/>
                <a:gd name="T15" fmla="*/ 2871 h 3341"/>
                <a:gd name="T16" fmla="*/ 1947 w 3359"/>
                <a:gd name="T17" fmla="*/ 2438 h 3341"/>
                <a:gd name="T18" fmla="*/ 1208 w 3359"/>
                <a:gd name="T19" fmla="*/ 2476 h 3341"/>
                <a:gd name="T20" fmla="*/ 1465 w 3359"/>
                <a:gd name="T21" fmla="*/ 3037 h 3341"/>
                <a:gd name="T22" fmla="*/ 2515 w 3359"/>
                <a:gd name="T23" fmla="*/ 2038 h 3341"/>
                <a:gd name="T24" fmla="*/ 2695 w 3359"/>
                <a:gd name="T25" fmla="*/ 2561 h 3341"/>
                <a:gd name="T26" fmla="*/ 3118 w 3359"/>
                <a:gd name="T27" fmla="*/ 2280 h 3341"/>
                <a:gd name="T28" fmla="*/ 2547 w 3359"/>
                <a:gd name="T29" fmla="*/ 1728 h 3341"/>
                <a:gd name="T30" fmla="*/ 2297 w 3359"/>
                <a:gd name="T31" fmla="*/ 2395 h 3341"/>
                <a:gd name="T32" fmla="*/ 1737 w 3359"/>
                <a:gd name="T33" fmla="*/ 1728 h 3341"/>
                <a:gd name="T34" fmla="*/ 1062 w 3359"/>
                <a:gd name="T35" fmla="*/ 2395 h 3341"/>
                <a:gd name="T36" fmla="*/ 929 w 3359"/>
                <a:gd name="T37" fmla="*/ 1728 h 3341"/>
                <a:gd name="T38" fmla="*/ 241 w 3359"/>
                <a:gd name="T39" fmla="*/ 2280 h 3341"/>
                <a:gd name="T40" fmla="*/ 664 w 3359"/>
                <a:gd name="T41" fmla="*/ 2561 h 3341"/>
                <a:gd name="T42" fmla="*/ 843 w 3359"/>
                <a:gd name="T43" fmla="*/ 2038 h 3341"/>
                <a:gd name="T44" fmla="*/ 2065 w 3359"/>
                <a:gd name="T45" fmla="*/ 944 h 3341"/>
                <a:gd name="T46" fmla="*/ 2414 w 3359"/>
                <a:gd name="T47" fmla="*/ 1400 h 3341"/>
                <a:gd name="T48" fmla="*/ 1046 w 3359"/>
                <a:gd name="T49" fmla="*/ 992 h 3341"/>
                <a:gd name="T50" fmla="*/ 1621 w 3359"/>
                <a:gd name="T51" fmla="*/ 1613 h 3341"/>
                <a:gd name="T52" fmla="*/ 2845 w 3359"/>
                <a:gd name="T53" fmla="*/ 636 h 3341"/>
                <a:gd name="T54" fmla="*/ 2461 w 3359"/>
                <a:gd name="T55" fmla="*/ 1066 h 3341"/>
                <a:gd name="T56" fmla="*/ 3235 w 3359"/>
                <a:gd name="T57" fmla="*/ 1511 h 3341"/>
                <a:gd name="T58" fmla="*/ 3018 w 3359"/>
                <a:gd name="T59" fmla="*/ 866 h 3341"/>
                <a:gd name="T60" fmla="*/ 342 w 3359"/>
                <a:gd name="T61" fmla="*/ 866 h 3341"/>
                <a:gd name="T62" fmla="*/ 125 w 3359"/>
                <a:gd name="T63" fmla="*/ 1511 h 3341"/>
                <a:gd name="T64" fmla="*/ 899 w 3359"/>
                <a:gd name="T65" fmla="*/ 1066 h 3341"/>
                <a:gd name="T66" fmla="*/ 515 w 3359"/>
                <a:gd name="T67" fmla="*/ 636 h 3341"/>
                <a:gd name="T68" fmla="*/ 2228 w 3359"/>
                <a:gd name="T69" fmla="*/ 789 h 3341"/>
                <a:gd name="T70" fmla="*/ 1813 w 3359"/>
                <a:gd name="T71" fmla="*/ 222 h 3341"/>
                <a:gd name="T72" fmla="*/ 1283 w 3359"/>
                <a:gd name="T73" fmla="*/ 529 h 3341"/>
                <a:gd name="T74" fmla="*/ 1521 w 3359"/>
                <a:gd name="T75" fmla="*/ 857 h 3341"/>
                <a:gd name="T76" fmla="*/ 2174 w 3359"/>
                <a:gd name="T77" fmla="*/ 467 h 3341"/>
                <a:gd name="T78" fmla="*/ 2682 w 3359"/>
                <a:gd name="T79" fmla="*/ 599 h 3341"/>
                <a:gd name="T80" fmla="*/ 2322 w 3359"/>
                <a:gd name="T81" fmla="*/ 253 h 3341"/>
                <a:gd name="T82" fmla="*/ 1385 w 3359"/>
                <a:gd name="T83" fmla="*/ 143 h 3341"/>
                <a:gd name="T84" fmla="*/ 803 w 3359"/>
                <a:gd name="T85" fmla="*/ 383 h 3341"/>
                <a:gd name="T86" fmla="*/ 932 w 3359"/>
                <a:gd name="T87" fmla="*/ 720 h 3341"/>
                <a:gd name="T88" fmla="*/ 1396 w 3359"/>
                <a:gd name="T89" fmla="*/ 208 h 3341"/>
                <a:gd name="T90" fmla="*/ 2047 w 3359"/>
                <a:gd name="T91" fmla="*/ 41 h 3341"/>
                <a:gd name="T92" fmla="*/ 2681 w 3359"/>
                <a:gd name="T93" fmla="*/ 331 h 3341"/>
                <a:gd name="T94" fmla="*/ 3081 w 3359"/>
                <a:gd name="T95" fmla="*/ 751 h 3341"/>
                <a:gd name="T96" fmla="*/ 3332 w 3359"/>
                <a:gd name="T97" fmla="*/ 1372 h 3341"/>
                <a:gd name="T98" fmla="*/ 3308 w 3359"/>
                <a:gd name="T99" fmla="*/ 2081 h 3341"/>
                <a:gd name="T100" fmla="*/ 3000 w 3359"/>
                <a:gd name="T101" fmla="*/ 2702 h 3341"/>
                <a:gd name="T102" fmla="*/ 2867 w 3359"/>
                <a:gd name="T103" fmla="*/ 2851 h 3341"/>
                <a:gd name="T104" fmla="*/ 2314 w 3359"/>
                <a:gd name="T105" fmla="*/ 3217 h 3341"/>
                <a:gd name="T106" fmla="*/ 1737 w 3359"/>
                <a:gd name="T107" fmla="*/ 3340 h 3341"/>
                <a:gd name="T108" fmla="*/ 1325 w 3359"/>
                <a:gd name="T109" fmla="*/ 3303 h 3341"/>
                <a:gd name="T110" fmla="*/ 712 w 3359"/>
                <a:gd name="T111" fmla="*/ 3034 h 3341"/>
                <a:gd name="T112" fmla="*/ 424 w 3359"/>
                <a:gd name="T113" fmla="*/ 2778 h 3341"/>
                <a:gd name="T114" fmla="*/ 114 w 3359"/>
                <a:gd name="T115" fmla="*/ 2273 h 3341"/>
                <a:gd name="T116" fmla="*/ 3 w 3359"/>
                <a:gd name="T117" fmla="*/ 1570 h 3341"/>
                <a:gd name="T118" fmla="*/ 182 w 3359"/>
                <a:gd name="T119" fmla="*/ 915 h 3341"/>
                <a:gd name="T120" fmla="*/ 457 w 3359"/>
                <a:gd name="T121" fmla="*/ 527 h 3341"/>
                <a:gd name="T122" fmla="*/ 1023 w 3359"/>
                <a:gd name="T123" fmla="*/ 134 h 3341"/>
                <a:gd name="T124" fmla="*/ 1654 w 3359"/>
                <a:gd name="T125" fmla="*/ 1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59" h="3341">
                  <a:moveTo>
                    <a:pt x="2363" y="2539"/>
                  </a:moveTo>
                  <a:lnTo>
                    <a:pt x="2318" y="2632"/>
                  </a:lnTo>
                  <a:lnTo>
                    <a:pt x="2269" y="2723"/>
                  </a:lnTo>
                  <a:lnTo>
                    <a:pt x="2215" y="2811"/>
                  </a:lnTo>
                  <a:lnTo>
                    <a:pt x="2157" y="2897"/>
                  </a:lnTo>
                  <a:lnTo>
                    <a:pt x="2095" y="2980"/>
                  </a:lnTo>
                  <a:lnTo>
                    <a:pt x="2029" y="3060"/>
                  </a:lnTo>
                  <a:lnTo>
                    <a:pt x="1958" y="3138"/>
                  </a:lnTo>
                  <a:lnTo>
                    <a:pt x="1884" y="3212"/>
                  </a:lnTo>
                  <a:lnTo>
                    <a:pt x="1979" y="3196"/>
                  </a:lnTo>
                  <a:lnTo>
                    <a:pt x="2074" y="3175"/>
                  </a:lnTo>
                  <a:lnTo>
                    <a:pt x="2166" y="3148"/>
                  </a:lnTo>
                  <a:lnTo>
                    <a:pt x="2255" y="3117"/>
                  </a:lnTo>
                  <a:lnTo>
                    <a:pt x="2343" y="3079"/>
                  </a:lnTo>
                  <a:lnTo>
                    <a:pt x="2426" y="3036"/>
                  </a:lnTo>
                  <a:lnTo>
                    <a:pt x="2507" y="2989"/>
                  </a:lnTo>
                  <a:lnTo>
                    <a:pt x="2585" y="2938"/>
                  </a:lnTo>
                  <a:lnTo>
                    <a:pt x="2660" y="2881"/>
                  </a:lnTo>
                  <a:lnTo>
                    <a:pt x="2731" y="2820"/>
                  </a:lnTo>
                  <a:lnTo>
                    <a:pt x="2798" y="2756"/>
                  </a:lnTo>
                  <a:lnTo>
                    <a:pt x="2714" y="2704"/>
                  </a:lnTo>
                  <a:lnTo>
                    <a:pt x="2629" y="2656"/>
                  </a:lnTo>
                  <a:lnTo>
                    <a:pt x="2542" y="2613"/>
                  </a:lnTo>
                  <a:lnTo>
                    <a:pt x="2453" y="2573"/>
                  </a:lnTo>
                  <a:lnTo>
                    <a:pt x="2363" y="2539"/>
                  </a:lnTo>
                  <a:close/>
                  <a:moveTo>
                    <a:pt x="997" y="2539"/>
                  </a:moveTo>
                  <a:lnTo>
                    <a:pt x="907" y="2573"/>
                  </a:lnTo>
                  <a:lnTo>
                    <a:pt x="817" y="2613"/>
                  </a:lnTo>
                  <a:lnTo>
                    <a:pt x="730" y="2656"/>
                  </a:lnTo>
                  <a:lnTo>
                    <a:pt x="644" y="2704"/>
                  </a:lnTo>
                  <a:lnTo>
                    <a:pt x="561" y="2756"/>
                  </a:lnTo>
                  <a:lnTo>
                    <a:pt x="629" y="2820"/>
                  </a:lnTo>
                  <a:lnTo>
                    <a:pt x="700" y="2881"/>
                  </a:lnTo>
                  <a:lnTo>
                    <a:pt x="774" y="2938"/>
                  </a:lnTo>
                  <a:lnTo>
                    <a:pt x="852" y="2989"/>
                  </a:lnTo>
                  <a:lnTo>
                    <a:pt x="933" y="3036"/>
                  </a:lnTo>
                  <a:lnTo>
                    <a:pt x="1017" y="3079"/>
                  </a:lnTo>
                  <a:lnTo>
                    <a:pt x="1104" y="3117"/>
                  </a:lnTo>
                  <a:lnTo>
                    <a:pt x="1194" y="3148"/>
                  </a:lnTo>
                  <a:lnTo>
                    <a:pt x="1286" y="3175"/>
                  </a:lnTo>
                  <a:lnTo>
                    <a:pt x="1379" y="3196"/>
                  </a:lnTo>
                  <a:lnTo>
                    <a:pt x="1476" y="3212"/>
                  </a:lnTo>
                  <a:lnTo>
                    <a:pt x="1401" y="3138"/>
                  </a:lnTo>
                  <a:lnTo>
                    <a:pt x="1331" y="3060"/>
                  </a:lnTo>
                  <a:lnTo>
                    <a:pt x="1265" y="2979"/>
                  </a:lnTo>
                  <a:lnTo>
                    <a:pt x="1202" y="2897"/>
                  </a:lnTo>
                  <a:lnTo>
                    <a:pt x="1144" y="2811"/>
                  </a:lnTo>
                  <a:lnTo>
                    <a:pt x="1091" y="2722"/>
                  </a:lnTo>
                  <a:lnTo>
                    <a:pt x="1041" y="2632"/>
                  </a:lnTo>
                  <a:lnTo>
                    <a:pt x="997" y="2539"/>
                  </a:lnTo>
                  <a:close/>
                  <a:moveTo>
                    <a:pt x="1737" y="2421"/>
                  </a:moveTo>
                  <a:lnTo>
                    <a:pt x="1737" y="3189"/>
                  </a:lnTo>
                  <a:lnTo>
                    <a:pt x="1818" y="3115"/>
                  </a:lnTo>
                  <a:lnTo>
                    <a:pt x="1895" y="3037"/>
                  </a:lnTo>
                  <a:lnTo>
                    <a:pt x="1967" y="2955"/>
                  </a:lnTo>
                  <a:lnTo>
                    <a:pt x="2034" y="2871"/>
                  </a:lnTo>
                  <a:lnTo>
                    <a:pt x="2096" y="2783"/>
                  </a:lnTo>
                  <a:lnTo>
                    <a:pt x="2153" y="2692"/>
                  </a:lnTo>
                  <a:lnTo>
                    <a:pt x="2205" y="2598"/>
                  </a:lnTo>
                  <a:lnTo>
                    <a:pt x="2252" y="2502"/>
                  </a:lnTo>
                  <a:lnTo>
                    <a:pt x="2152" y="2476"/>
                  </a:lnTo>
                  <a:lnTo>
                    <a:pt x="2050" y="2454"/>
                  </a:lnTo>
                  <a:lnTo>
                    <a:pt x="1947" y="2438"/>
                  </a:lnTo>
                  <a:lnTo>
                    <a:pt x="1843" y="2428"/>
                  </a:lnTo>
                  <a:lnTo>
                    <a:pt x="1737" y="2421"/>
                  </a:lnTo>
                  <a:close/>
                  <a:moveTo>
                    <a:pt x="1621" y="2421"/>
                  </a:moveTo>
                  <a:lnTo>
                    <a:pt x="1516" y="2428"/>
                  </a:lnTo>
                  <a:lnTo>
                    <a:pt x="1413" y="2438"/>
                  </a:lnTo>
                  <a:lnTo>
                    <a:pt x="1310" y="2454"/>
                  </a:lnTo>
                  <a:lnTo>
                    <a:pt x="1208" y="2476"/>
                  </a:lnTo>
                  <a:lnTo>
                    <a:pt x="1108" y="2502"/>
                  </a:lnTo>
                  <a:lnTo>
                    <a:pt x="1154" y="2598"/>
                  </a:lnTo>
                  <a:lnTo>
                    <a:pt x="1207" y="2692"/>
                  </a:lnTo>
                  <a:lnTo>
                    <a:pt x="1263" y="2783"/>
                  </a:lnTo>
                  <a:lnTo>
                    <a:pt x="1326" y="2871"/>
                  </a:lnTo>
                  <a:lnTo>
                    <a:pt x="1393" y="2955"/>
                  </a:lnTo>
                  <a:lnTo>
                    <a:pt x="1465" y="3037"/>
                  </a:lnTo>
                  <a:lnTo>
                    <a:pt x="1540" y="3115"/>
                  </a:lnTo>
                  <a:lnTo>
                    <a:pt x="1621" y="3189"/>
                  </a:lnTo>
                  <a:lnTo>
                    <a:pt x="1621" y="2421"/>
                  </a:lnTo>
                  <a:close/>
                  <a:moveTo>
                    <a:pt x="2547" y="1728"/>
                  </a:moveTo>
                  <a:lnTo>
                    <a:pt x="2542" y="1833"/>
                  </a:lnTo>
                  <a:lnTo>
                    <a:pt x="2531" y="1935"/>
                  </a:lnTo>
                  <a:lnTo>
                    <a:pt x="2515" y="2038"/>
                  </a:lnTo>
                  <a:lnTo>
                    <a:pt x="2495" y="2138"/>
                  </a:lnTo>
                  <a:lnTo>
                    <a:pt x="2471" y="2238"/>
                  </a:lnTo>
                  <a:lnTo>
                    <a:pt x="2442" y="2335"/>
                  </a:lnTo>
                  <a:lnTo>
                    <a:pt x="2407" y="2432"/>
                  </a:lnTo>
                  <a:lnTo>
                    <a:pt x="2505" y="2469"/>
                  </a:lnTo>
                  <a:lnTo>
                    <a:pt x="2601" y="2512"/>
                  </a:lnTo>
                  <a:lnTo>
                    <a:pt x="2695" y="2561"/>
                  </a:lnTo>
                  <a:lnTo>
                    <a:pt x="2787" y="2613"/>
                  </a:lnTo>
                  <a:lnTo>
                    <a:pt x="2877" y="2669"/>
                  </a:lnTo>
                  <a:lnTo>
                    <a:pt x="2933" y="2598"/>
                  </a:lnTo>
                  <a:lnTo>
                    <a:pt x="2987" y="2523"/>
                  </a:lnTo>
                  <a:lnTo>
                    <a:pt x="3036" y="2445"/>
                  </a:lnTo>
                  <a:lnTo>
                    <a:pt x="3079" y="2364"/>
                  </a:lnTo>
                  <a:lnTo>
                    <a:pt x="3118" y="2280"/>
                  </a:lnTo>
                  <a:lnTo>
                    <a:pt x="3152" y="2193"/>
                  </a:lnTo>
                  <a:lnTo>
                    <a:pt x="3181" y="2104"/>
                  </a:lnTo>
                  <a:lnTo>
                    <a:pt x="3205" y="2013"/>
                  </a:lnTo>
                  <a:lnTo>
                    <a:pt x="3223" y="1920"/>
                  </a:lnTo>
                  <a:lnTo>
                    <a:pt x="3236" y="1825"/>
                  </a:lnTo>
                  <a:lnTo>
                    <a:pt x="3242" y="1728"/>
                  </a:lnTo>
                  <a:lnTo>
                    <a:pt x="2547" y="1728"/>
                  </a:lnTo>
                  <a:close/>
                  <a:moveTo>
                    <a:pt x="1737" y="1728"/>
                  </a:moveTo>
                  <a:lnTo>
                    <a:pt x="1737" y="2306"/>
                  </a:lnTo>
                  <a:lnTo>
                    <a:pt x="1852" y="2312"/>
                  </a:lnTo>
                  <a:lnTo>
                    <a:pt x="1966" y="2324"/>
                  </a:lnTo>
                  <a:lnTo>
                    <a:pt x="2077" y="2342"/>
                  </a:lnTo>
                  <a:lnTo>
                    <a:pt x="2188" y="2366"/>
                  </a:lnTo>
                  <a:lnTo>
                    <a:pt x="2297" y="2395"/>
                  </a:lnTo>
                  <a:lnTo>
                    <a:pt x="2335" y="2289"/>
                  </a:lnTo>
                  <a:lnTo>
                    <a:pt x="2367" y="2180"/>
                  </a:lnTo>
                  <a:lnTo>
                    <a:pt x="2392" y="2069"/>
                  </a:lnTo>
                  <a:lnTo>
                    <a:pt x="2411" y="1957"/>
                  </a:lnTo>
                  <a:lnTo>
                    <a:pt x="2425" y="1843"/>
                  </a:lnTo>
                  <a:lnTo>
                    <a:pt x="2431" y="1728"/>
                  </a:lnTo>
                  <a:lnTo>
                    <a:pt x="1737" y="1728"/>
                  </a:lnTo>
                  <a:close/>
                  <a:moveTo>
                    <a:pt x="929" y="1728"/>
                  </a:moveTo>
                  <a:lnTo>
                    <a:pt x="935" y="1843"/>
                  </a:lnTo>
                  <a:lnTo>
                    <a:pt x="949" y="1957"/>
                  </a:lnTo>
                  <a:lnTo>
                    <a:pt x="968" y="2069"/>
                  </a:lnTo>
                  <a:lnTo>
                    <a:pt x="993" y="2180"/>
                  </a:lnTo>
                  <a:lnTo>
                    <a:pt x="1024" y="2288"/>
                  </a:lnTo>
                  <a:lnTo>
                    <a:pt x="1062" y="2395"/>
                  </a:lnTo>
                  <a:lnTo>
                    <a:pt x="1172" y="2366"/>
                  </a:lnTo>
                  <a:lnTo>
                    <a:pt x="1282" y="2342"/>
                  </a:lnTo>
                  <a:lnTo>
                    <a:pt x="1394" y="2324"/>
                  </a:lnTo>
                  <a:lnTo>
                    <a:pt x="1508" y="2312"/>
                  </a:lnTo>
                  <a:lnTo>
                    <a:pt x="1621" y="2306"/>
                  </a:lnTo>
                  <a:lnTo>
                    <a:pt x="1621" y="1728"/>
                  </a:lnTo>
                  <a:lnTo>
                    <a:pt x="929" y="1728"/>
                  </a:lnTo>
                  <a:close/>
                  <a:moveTo>
                    <a:pt x="118" y="1728"/>
                  </a:moveTo>
                  <a:lnTo>
                    <a:pt x="124" y="1825"/>
                  </a:lnTo>
                  <a:lnTo>
                    <a:pt x="137" y="1920"/>
                  </a:lnTo>
                  <a:lnTo>
                    <a:pt x="155" y="2013"/>
                  </a:lnTo>
                  <a:lnTo>
                    <a:pt x="178" y="2104"/>
                  </a:lnTo>
                  <a:lnTo>
                    <a:pt x="207" y="2193"/>
                  </a:lnTo>
                  <a:lnTo>
                    <a:pt x="241" y="2280"/>
                  </a:lnTo>
                  <a:lnTo>
                    <a:pt x="280" y="2364"/>
                  </a:lnTo>
                  <a:lnTo>
                    <a:pt x="324" y="2445"/>
                  </a:lnTo>
                  <a:lnTo>
                    <a:pt x="373" y="2523"/>
                  </a:lnTo>
                  <a:lnTo>
                    <a:pt x="425" y="2598"/>
                  </a:lnTo>
                  <a:lnTo>
                    <a:pt x="483" y="2669"/>
                  </a:lnTo>
                  <a:lnTo>
                    <a:pt x="573" y="2613"/>
                  </a:lnTo>
                  <a:lnTo>
                    <a:pt x="664" y="2561"/>
                  </a:lnTo>
                  <a:lnTo>
                    <a:pt x="758" y="2512"/>
                  </a:lnTo>
                  <a:lnTo>
                    <a:pt x="855" y="2469"/>
                  </a:lnTo>
                  <a:lnTo>
                    <a:pt x="953" y="2432"/>
                  </a:lnTo>
                  <a:lnTo>
                    <a:pt x="918" y="2335"/>
                  </a:lnTo>
                  <a:lnTo>
                    <a:pt x="889" y="2238"/>
                  </a:lnTo>
                  <a:lnTo>
                    <a:pt x="863" y="2138"/>
                  </a:lnTo>
                  <a:lnTo>
                    <a:pt x="843" y="2038"/>
                  </a:lnTo>
                  <a:lnTo>
                    <a:pt x="829" y="1935"/>
                  </a:lnTo>
                  <a:lnTo>
                    <a:pt x="818" y="1833"/>
                  </a:lnTo>
                  <a:lnTo>
                    <a:pt x="813" y="1728"/>
                  </a:lnTo>
                  <a:lnTo>
                    <a:pt x="118" y="1728"/>
                  </a:lnTo>
                  <a:close/>
                  <a:moveTo>
                    <a:pt x="2276" y="894"/>
                  </a:moveTo>
                  <a:lnTo>
                    <a:pt x="2171" y="922"/>
                  </a:lnTo>
                  <a:lnTo>
                    <a:pt x="2065" y="944"/>
                  </a:lnTo>
                  <a:lnTo>
                    <a:pt x="1956" y="960"/>
                  </a:lnTo>
                  <a:lnTo>
                    <a:pt x="1848" y="972"/>
                  </a:lnTo>
                  <a:lnTo>
                    <a:pt x="1737" y="977"/>
                  </a:lnTo>
                  <a:lnTo>
                    <a:pt x="1737" y="1613"/>
                  </a:lnTo>
                  <a:lnTo>
                    <a:pt x="2431" y="1613"/>
                  </a:lnTo>
                  <a:lnTo>
                    <a:pt x="2425" y="1506"/>
                  </a:lnTo>
                  <a:lnTo>
                    <a:pt x="2414" y="1400"/>
                  </a:lnTo>
                  <a:lnTo>
                    <a:pt x="2397" y="1295"/>
                  </a:lnTo>
                  <a:lnTo>
                    <a:pt x="2374" y="1193"/>
                  </a:lnTo>
                  <a:lnTo>
                    <a:pt x="2347" y="1091"/>
                  </a:lnTo>
                  <a:lnTo>
                    <a:pt x="2314" y="992"/>
                  </a:lnTo>
                  <a:lnTo>
                    <a:pt x="2276" y="894"/>
                  </a:lnTo>
                  <a:close/>
                  <a:moveTo>
                    <a:pt x="1083" y="894"/>
                  </a:moveTo>
                  <a:lnTo>
                    <a:pt x="1046" y="992"/>
                  </a:lnTo>
                  <a:lnTo>
                    <a:pt x="1013" y="1091"/>
                  </a:lnTo>
                  <a:lnTo>
                    <a:pt x="984" y="1193"/>
                  </a:lnTo>
                  <a:lnTo>
                    <a:pt x="962" y="1295"/>
                  </a:lnTo>
                  <a:lnTo>
                    <a:pt x="945" y="1400"/>
                  </a:lnTo>
                  <a:lnTo>
                    <a:pt x="935" y="1506"/>
                  </a:lnTo>
                  <a:lnTo>
                    <a:pt x="929" y="1613"/>
                  </a:lnTo>
                  <a:lnTo>
                    <a:pt x="1621" y="1613"/>
                  </a:lnTo>
                  <a:lnTo>
                    <a:pt x="1621" y="977"/>
                  </a:lnTo>
                  <a:lnTo>
                    <a:pt x="1512" y="972"/>
                  </a:lnTo>
                  <a:lnTo>
                    <a:pt x="1402" y="960"/>
                  </a:lnTo>
                  <a:lnTo>
                    <a:pt x="1295" y="944"/>
                  </a:lnTo>
                  <a:lnTo>
                    <a:pt x="1189" y="922"/>
                  </a:lnTo>
                  <a:lnTo>
                    <a:pt x="1083" y="894"/>
                  </a:lnTo>
                  <a:close/>
                  <a:moveTo>
                    <a:pt x="2845" y="636"/>
                  </a:moveTo>
                  <a:lnTo>
                    <a:pt x="2758" y="689"/>
                  </a:lnTo>
                  <a:lnTo>
                    <a:pt x="2668" y="738"/>
                  </a:lnTo>
                  <a:lnTo>
                    <a:pt x="2576" y="782"/>
                  </a:lnTo>
                  <a:lnTo>
                    <a:pt x="2483" y="823"/>
                  </a:lnTo>
                  <a:lnTo>
                    <a:pt x="2388" y="859"/>
                  </a:lnTo>
                  <a:lnTo>
                    <a:pt x="2427" y="961"/>
                  </a:lnTo>
                  <a:lnTo>
                    <a:pt x="2461" y="1066"/>
                  </a:lnTo>
                  <a:lnTo>
                    <a:pt x="2489" y="1172"/>
                  </a:lnTo>
                  <a:lnTo>
                    <a:pt x="2512" y="1281"/>
                  </a:lnTo>
                  <a:lnTo>
                    <a:pt x="2529" y="1390"/>
                  </a:lnTo>
                  <a:lnTo>
                    <a:pt x="2541" y="1501"/>
                  </a:lnTo>
                  <a:lnTo>
                    <a:pt x="2547" y="1613"/>
                  </a:lnTo>
                  <a:lnTo>
                    <a:pt x="3242" y="1613"/>
                  </a:lnTo>
                  <a:lnTo>
                    <a:pt x="3235" y="1511"/>
                  </a:lnTo>
                  <a:lnTo>
                    <a:pt x="3222" y="1412"/>
                  </a:lnTo>
                  <a:lnTo>
                    <a:pt x="3202" y="1314"/>
                  </a:lnTo>
                  <a:lnTo>
                    <a:pt x="3176" y="1220"/>
                  </a:lnTo>
                  <a:lnTo>
                    <a:pt x="3144" y="1127"/>
                  </a:lnTo>
                  <a:lnTo>
                    <a:pt x="3107" y="1037"/>
                  </a:lnTo>
                  <a:lnTo>
                    <a:pt x="3065" y="950"/>
                  </a:lnTo>
                  <a:lnTo>
                    <a:pt x="3018" y="866"/>
                  </a:lnTo>
                  <a:lnTo>
                    <a:pt x="2965" y="785"/>
                  </a:lnTo>
                  <a:lnTo>
                    <a:pt x="2907" y="709"/>
                  </a:lnTo>
                  <a:lnTo>
                    <a:pt x="2845" y="636"/>
                  </a:lnTo>
                  <a:close/>
                  <a:moveTo>
                    <a:pt x="515" y="636"/>
                  </a:moveTo>
                  <a:lnTo>
                    <a:pt x="453" y="709"/>
                  </a:lnTo>
                  <a:lnTo>
                    <a:pt x="395" y="785"/>
                  </a:lnTo>
                  <a:lnTo>
                    <a:pt x="342" y="866"/>
                  </a:lnTo>
                  <a:lnTo>
                    <a:pt x="295" y="950"/>
                  </a:lnTo>
                  <a:lnTo>
                    <a:pt x="253" y="1037"/>
                  </a:lnTo>
                  <a:lnTo>
                    <a:pt x="215" y="1127"/>
                  </a:lnTo>
                  <a:lnTo>
                    <a:pt x="183" y="1220"/>
                  </a:lnTo>
                  <a:lnTo>
                    <a:pt x="158" y="1314"/>
                  </a:lnTo>
                  <a:lnTo>
                    <a:pt x="138" y="1412"/>
                  </a:lnTo>
                  <a:lnTo>
                    <a:pt x="125" y="1511"/>
                  </a:lnTo>
                  <a:lnTo>
                    <a:pt x="118" y="1613"/>
                  </a:lnTo>
                  <a:lnTo>
                    <a:pt x="813" y="1613"/>
                  </a:lnTo>
                  <a:lnTo>
                    <a:pt x="819" y="1501"/>
                  </a:lnTo>
                  <a:lnTo>
                    <a:pt x="831" y="1390"/>
                  </a:lnTo>
                  <a:lnTo>
                    <a:pt x="848" y="1281"/>
                  </a:lnTo>
                  <a:lnTo>
                    <a:pt x="871" y="1172"/>
                  </a:lnTo>
                  <a:lnTo>
                    <a:pt x="899" y="1066"/>
                  </a:lnTo>
                  <a:lnTo>
                    <a:pt x="933" y="961"/>
                  </a:lnTo>
                  <a:lnTo>
                    <a:pt x="972" y="859"/>
                  </a:lnTo>
                  <a:lnTo>
                    <a:pt x="877" y="823"/>
                  </a:lnTo>
                  <a:lnTo>
                    <a:pt x="783" y="782"/>
                  </a:lnTo>
                  <a:lnTo>
                    <a:pt x="692" y="738"/>
                  </a:lnTo>
                  <a:lnTo>
                    <a:pt x="602" y="689"/>
                  </a:lnTo>
                  <a:lnTo>
                    <a:pt x="515" y="636"/>
                  </a:lnTo>
                  <a:close/>
                  <a:moveTo>
                    <a:pt x="1737" y="153"/>
                  </a:moveTo>
                  <a:lnTo>
                    <a:pt x="1737" y="862"/>
                  </a:lnTo>
                  <a:lnTo>
                    <a:pt x="1837" y="857"/>
                  </a:lnTo>
                  <a:lnTo>
                    <a:pt x="1937" y="847"/>
                  </a:lnTo>
                  <a:lnTo>
                    <a:pt x="2035" y="831"/>
                  </a:lnTo>
                  <a:lnTo>
                    <a:pt x="2132" y="813"/>
                  </a:lnTo>
                  <a:lnTo>
                    <a:pt x="2228" y="789"/>
                  </a:lnTo>
                  <a:lnTo>
                    <a:pt x="2182" y="700"/>
                  </a:lnTo>
                  <a:lnTo>
                    <a:pt x="2131" y="613"/>
                  </a:lnTo>
                  <a:lnTo>
                    <a:pt x="2076" y="529"/>
                  </a:lnTo>
                  <a:lnTo>
                    <a:pt x="2016" y="448"/>
                  </a:lnTo>
                  <a:lnTo>
                    <a:pt x="1953" y="370"/>
                  </a:lnTo>
                  <a:lnTo>
                    <a:pt x="1886" y="294"/>
                  </a:lnTo>
                  <a:lnTo>
                    <a:pt x="1813" y="222"/>
                  </a:lnTo>
                  <a:lnTo>
                    <a:pt x="1737" y="153"/>
                  </a:lnTo>
                  <a:close/>
                  <a:moveTo>
                    <a:pt x="1621" y="153"/>
                  </a:moveTo>
                  <a:lnTo>
                    <a:pt x="1546" y="222"/>
                  </a:lnTo>
                  <a:lnTo>
                    <a:pt x="1474" y="294"/>
                  </a:lnTo>
                  <a:lnTo>
                    <a:pt x="1407" y="370"/>
                  </a:lnTo>
                  <a:lnTo>
                    <a:pt x="1342" y="448"/>
                  </a:lnTo>
                  <a:lnTo>
                    <a:pt x="1283" y="529"/>
                  </a:lnTo>
                  <a:lnTo>
                    <a:pt x="1229" y="613"/>
                  </a:lnTo>
                  <a:lnTo>
                    <a:pt x="1178" y="700"/>
                  </a:lnTo>
                  <a:lnTo>
                    <a:pt x="1132" y="789"/>
                  </a:lnTo>
                  <a:lnTo>
                    <a:pt x="1228" y="813"/>
                  </a:lnTo>
                  <a:lnTo>
                    <a:pt x="1325" y="831"/>
                  </a:lnTo>
                  <a:lnTo>
                    <a:pt x="1422" y="847"/>
                  </a:lnTo>
                  <a:lnTo>
                    <a:pt x="1521" y="857"/>
                  </a:lnTo>
                  <a:lnTo>
                    <a:pt x="1621" y="862"/>
                  </a:lnTo>
                  <a:lnTo>
                    <a:pt x="1621" y="153"/>
                  </a:lnTo>
                  <a:close/>
                  <a:moveTo>
                    <a:pt x="1884" y="129"/>
                  </a:moveTo>
                  <a:lnTo>
                    <a:pt x="1964" y="208"/>
                  </a:lnTo>
                  <a:lnTo>
                    <a:pt x="2038" y="291"/>
                  </a:lnTo>
                  <a:lnTo>
                    <a:pt x="2109" y="378"/>
                  </a:lnTo>
                  <a:lnTo>
                    <a:pt x="2174" y="467"/>
                  </a:lnTo>
                  <a:lnTo>
                    <a:pt x="2234" y="560"/>
                  </a:lnTo>
                  <a:lnTo>
                    <a:pt x="2290" y="656"/>
                  </a:lnTo>
                  <a:lnTo>
                    <a:pt x="2341" y="753"/>
                  </a:lnTo>
                  <a:lnTo>
                    <a:pt x="2428" y="720"/>
                  </a:lnTo>
                  <a:lnTo>
                    <a:pt x="2514" y="684"/>
                  </a:lnTo>
                  <a:lnTo>
                    <a:pt x="2599" y="644"/>
                  </a:lnTo>
                  <a:lnTo>
                    <a:pt x="2682" y="599"/>
                  </a:lnTo>
                  <a:lnTo>
                    <a:pt x="2763" y="551"/>
                  </a:lnTo>
                  <a:lnTo>
                    <a:pt x="2698" y="491"/>
                  </a:lnTo>
                  <a:lnTo>
                    <a:pt x="2628" y="436"/>
                  </a:lnTo>
                  <a:lnTo>
                    <a:pt x="2555" y="383"/>
                  </a:lnTo>
                  <a:lnTo>
                    <a:pt x="2481" y="336"/>
                  </a:lnTo>
                  <a:lnTo>
                    <a:pt x="2403" y="292"/>
                  </a:lnTo>
                  <a:lnTo>
                    <a:pt x="2322" y="253"/>
                  </a:lnTo>
                  <a:lnTo>
                    <a:pt x="2238" y="219"/>
                  </a:lnTo>
                  <a:lnTo>
                    <a:pt x="2153" y="188"/>
                  </a:lnTo>
                  <a:lnTo>
                    <a:pt x="2065" y="163"/>
                  </a:lnTo>
                  <a:lnTo>
                    <a:pt x="1975" y="143"/>
                  </a:lnTo>
                  <a:lnTo>
                    <a:pt x="1884" y="129"/>
                  </a:lnTo>
                  <a:close/>
                  <a:moveTo>
                    <a:pt x="1476" y="129"/>
                  </a:moveTo>
                  <a:lnTo>
                    <a:pt x="1385" y="143"/>
                  </a:lnTo>
                  <a:lnTo>
                    <a:pt x="1294" y="163"/>
                  </a:lnTo>
                  <a:lnTo>
                    <a:pt x="1207" y="188"/>
                  </a:lnTo>
                  <a:lnTo>
                    <a:pt x="1121" y="219"/>
                  </a:lnTo>
                  <a:lnTo>
                    <a:pt x="1038" y="253"/>
                  </a:lnTo>
                  <a:lnTo>
                    <a:pt x="957" y="292"/>
                  </a:lnTo>
                  <a:lnTo>
                    <a:pt x="879" y="336"/>
                  </a:lnTo>
                  <a:lnTo>
                    <a:pt x="803" y="383"/>
                  </a:lnTo>
                  <a:lnTo>
                    <a:pt x="732" y="436"/>
                  </a:lnTo>
                  <a:lnTo>
                    <a:pt x="662" y="491"/>
                  </a:lnTo>
                  <a:lnTo>
                    <a:pt x="597" y="551"/>
                  </a:lnTo>
                  <a:lnTo>
                    <a:pt x="678" y="599"/>
                  </a:lnTo>
                  <a:lnTo>
                    <a:pt x="760" y="644"/>
                  </a:lnTo>
                  <a:lnTo>
                    <a:pt x="845" y="684"/>
                  </a:lnTo>
                  <a:lnTo>
                    <a:pt x="932" y="720"/>
                  </a:lnTo>
                  <a:lnTo>
                    <a:pt x="1019" y="753"/>
                  </a:lnTo>
                  <a:lnTo>
                    <a:pt x="1070" y="656"/>
                  </a:lnTo>
                  <a:lnTo>
                    <a:pt x="1124" y="560"/>
                  </a:lnTo>
                  <a:lnTo>
                    <a:pt x="1186" y="467"/>
                  </a:lnTo>
                  <a:lnTo>
                    <a:pt x="1251" y="378"/>
                  </a:lnTo>
                  <a:lnTo>
                    <a:pt x="1321" y="291"/>
                  </a:lnTo>
                  <a:lnTo>
                    <a:pt x="1396" y="208"/>
                  </a:lnTo>
                  <a:lnTo>
                    <a:pt x="1476" y="129"/>
                  </a:lnTo>
                  <a:close/>
                  <a:moveTo>
                    <a:pt x="1679" y="0"/>
                  </a:moveTo>
                  <a:lnTo>
                    <a:pt x="1706" y="1"/>
                  </a:lnTo>
                  <a:lnTo>
                    <a:pt x="1738" y="2"/>
                  </a:lnTo>
                  <a:lnTo>
                    <a:pt x="1843" y="8"/>
                  </a:lnTo>
                  <a:lnTo>
                    <a:pt x="1946" y="22"/>
                  </a:lnTo>
                  <a:lnTo>
                    <a:pt x="2047" y="41"/>
                  </a:lnTo>
                  <a:lnTo>
                    <a:pt x="2146" y="66"/>
                  </a:lnTo>
                  <a:lnTo>
                    <a:pt x="2243" y="97"/>
                  </a:lnTo>
                  <a:lnTo>
                    <a:pt x="2336" y="134"/>
                  </a:lnTo>
                  <a:lnTo>
                    <a:pt x="2427" y="175"/>
                  </a:lnTo>
                  <a:lnTo>
                    <a:pt x="2515" y="222"/>
                  </a:lnTo>
                  <a:lnTo>
                    <a:pt x="2600" y="274"/>
                  </a:lnTo>
                  <a:lnTo>
                    <a:pt x="2681" y="331"/>
                  </a:lnTo>
                  <a:lnTo>
                    <a:pt x="2759" y="392"/>
                  </a:lnTo>
                  <a:lnTo>
                    <a:pt x="2832" y="458"/>
                  </a:lnTo>
                  <a:lnTo>
                    <a:pt x="2903" y="527"/>
                  </a:lnTo>
                  <a:lnTo>
                    <a:pt x="2903" y="528"/>
                  </a:lnTo>
                  <a:lnTo>
                    <a:pt x="2966" y="599"/>
                  </a:lnTo>
                  <a:lnTo>
                    <a:pt x="3026" y="673"/>
                  </a:lnTo>
                  <a:lnTo>
                    <a:pt x="3081" y="751"/>
                  </a:lnTo>
                  <a:lnTo>
                    <a:pt x="3131" y="831"/>
                  </a:lnTo>
                  <a:lnTo>
                    <a:pt x="3177" y="915"/>
                  </a:lnTo>
                  <a:lnTo>
                    <a:pt x="3219" y="1001"/>
                  </a:lnTo>
                  <a:lnTo>
                    <a:pt x="3255" y="1091"/>
                  </a:lnTo>
                  <a:lnTo>
                    <a:pt x="3286" y="1182"/>
                  </a:lnTo>
                  <a:lnTo>
                    <a:pt x="3311" y="1276"/>
                  </a:lnTo>
                  <a:lnTo>
                    <a:pt x="3332" y="1372"/>
                  </a:lnTo>
                  <a:lnTo>
                    <a:pt x="3347" y="1469"/>
                  </a:lnTo>
                  <a:lnTo>
                    <a:pt x="3356" y="1570"/>
                  </a:lnTo>
                  <a:lnTo>
                    <a:pt x="3359" y="1670"/>
                  </a:lnTo>
                  <a:lnTo>
                    <a:pt x="3356" y="1776"/>
                  </a:lnTo>
                  <a:lnTo>
                    <a:pt x="3346" y="1880"/>
                  </a:lnTo>
                  <a:lnTo>
                    <a:pt x="3330" y="1981"/>
                  </a:lnTo>
                  <a:lnTo>
                    <a:pt x="3308" y="2081"/>
                  </a:lnTo>
                  <a:lnTo>
                    <a:pt x="3280" y="2178"/>
                  </a:lnTo>
                  <a:lnTo>
                    <a:pt x="3246" y="2273"/>
                  </a:lnTo>
                  <a:lnTo>
                    <a:pt x="3207" y="2365"/>
                  </a:lnTo>
                  <a:lnTo>
                    <a:pt x="3163" y="2454"/>
                  </a:lnTo>
                  <a:lnTo>
                    <a:pt x="3113" y="2540"/>
                  </a:lnTo>
                  <a:lnTo>
                    <a:pt x="3059" y="2622"/>
                  </a:lnTo>
                  <a:lnTo>
                    <a:pt x="3000" y="2702"/>
                  </a:lnTo>
                  <a:lnTo>
                    <a:pt x="2936" y="2777"/>
                  </a:lnTo>
                  <a:lnTo>
                    <a:pt x="2936" y="2778"/>
                  </a:lnTo>
                  <a:lnTo>
                    <a:pt x="2934" y="2779"/>
                  </a:lnTo>
                  <a:lnTo>
                    <a:pt x="2934" y="2780"/>
                  </a:lnTo>
                  <a:lnTo>
                    <a:pt x="2933" y="2780"/>
                  </a:lnTo>
                  <a:lnTo>
                    <a:pt x="2932" y="2781"/>
                  </a:lnTo>
                  <a:lnTo>
                    <a:pt x="2867" y="2851"/>
                  </a:lnTo>
                  <a:lnTo>
                    <a:pt x="2798" y="2916"/>
                  </a:lnTo>
                  <a:lnTo>
                    <a:pt x="2725" y="2976"/>
                  </a:lnTo>
                  <a:lnTo>
                    <a:pt x="2649" y="3034"/>
                  </a:lnTo>
                  <a:lnTo>
                    <a:pt x="2570" y="3086"/>
                  </a:lnTo>
                  <a:lnTo>
                    <a:pt x="2487" y="3134"/>
                  </a:lnTo>
                  <a:lnTo>
                    <a:pt x="2402" y="3178"/>
                  </a:lnTo>
                  <a:lnTo>
                    <a:pt x="2314" y="3217"/>
                  </a:lnTo>
                  <a:lnTo>
                    <a:pt x="2224" y="3251"/>
                  </a:lnTo>
                  <a:lnTo>
                    <a:pt x="2130" y="3280"/>
                  </a:lnTo>
                  <a:lnTo>
                    <a:pt x="2035" y="3303"/>
                  </a:lnTo>
                  <a:lnTo>
                    <a:pt x="1937" y="3321"/>
                  </a:lnTo>
                  <a:lnTo>
                    <a:pt x="1838" y="3333"/>
                  </a:lnTo>
                  <a:lnTo>
                    <a:pt x="1738" y="3340"/>
                  </a:lnTo>
                  <a:lnTo>
                    <a:pt x="1737" y="3340"/>
                  </a:lnTo>
                  <a:lnTo>
                    <a:pt x="1706" y="3341"/>
                  </a:lnTo>
                  <a:lnTo>
                    <a:pt x="1679" y="3341"/>
                  </a:lnTo>
                  <a:lnTo>
                    <a:pt x="1654" y="3341"/>
                  </a:lnTo>
                  <a:lnTo>
                    <a:pt x="1621" y="3340"/>
                  </a:lnTo>
                  <a:lnTo>
                    <a:pt x="1521" y="3333"/>
                  </a:lnTo>
                  <a:lnTo>
                    <a:pt x="1422" y="3321"/>
                  </a:lnTo>
                  <a:lnTo>
                    <a:pt x="1325" y="3303"/>
                  </a:lnTo>
                  <a:lnTo>
                    <a:pt x="1230" y="3280"/>
                  </a:lnTo>
                  <a:lnTo>
                    <a:pt x="1137" y="3251"/>
                  </a:lnTo>
                  <a:lnTo>
                    <a:pt x="1047" y="3217"/>
                  </a:lnTo>
                  <a:lnTo>
                    <a:pt x="958" y="3178"/>
                  </a:lnTo>
                  <a:lnTo>
                    <a:pt x="873" y="3134"/>
                  </a:lnTo>
                  <a:lnTo>
                    <a:pt x="791" y="3087"/>
                  </a:lnTo>
                  <a:lnTo>
                    <a:pt x="712" y="3034"/>
                  </a:lnTo>
                  <a:lnTo>
                    <a:pt x="635" y="2977"/>
                  </a:lnTo>
                  <a:lnTo>
                    <a:pt x="562" y="2917"/>
                  </a:lnTo>
                  <a:lnTo>
                    <a:pt x="494" y="2852"/>
                  </a:lnTo>
                  <a:lnTo>
                    <a:pt x="428" y="2783"/>
                  </a:lnTo>
                  <a:lnTo>
                    <a:pt x="426" y="2781"/>
                  </a:lnTo>
                  <a:lnTo>
                    <a:pt x="424" y="2779"/>
                  </a:lnTo>
                  <a:lnTo>
                    <a:pt x="424" y="2778"/>
                  </a:lnTo>
                  <a:lnTo>
                    <a:pt x="423" y="2777"/>
                  </a:lnTo>
                  <a:lnTo>
                    <a:pt x="360" y="2702"/>
                  </a:lnTo>
                  <a:lnTo>
                    <a:pt x="301" y="2622"/>
                  </a:lnTo>
                  <a:lnTo>
                    <a:pt x="246" y="2540"/>
                  </a:lnTo>
                  <a:lnTo>
                    <a:pt x="197" y="2454"/>
                  </a:lnTo>
                  <a:lnTo>
                    <a:pt x="153" y="2365"/>
                  </a:lnTo>
                  <a:lnTo>
                    <a:pt x="114" y="2273"/>
                  </a:lnTo>
                  <a:lnTo>
                    <a:pt x="80" y="2178"/>
                  </a:lnTo>
                  <a:lnTo>
                    <a:pt x="52" y="2081"/>
                  </a:lnTo>
                  <a:lnTo>
                    <a:pt x="29" y="1981"/>
                  </a:lnTo>
                  <a:lnTo>
                    <a:pt x="14" y="1880"/>
                  </a:lnTo>
                  <a:lnTo>
                    <a:pt x="4" y="1776"/>
                  </a:lnTo>
                  <a:lnTo>
                    <a:pt x="0" y="1670"/>
                  </a:lnTo>
                  <a:lnTo>
                    <a:pt x="3" y="1570"/>
                  </a:lnTo>
                  <a:lnTo>
                    <a:pt x="13" y="1469"/>
                  </a:lnTo>
                  <a:lnTo>
                    <a:pt x="27" y="1372"/>
                  </a:lnTo>
                  <a:lnTo>
                    <a:pt x="47" y="1276"/>
                  </a:lnTo>
                  <a:lnTo>
                    <a:pt x="74" y="1182"/>
                  </a:lnTo>
                  <a:lnTo>
                    <a:pt x="105" y="1091"/>
                  </a:lnTo>
                  <a:lnTo>
                    <a:pt x="141" y="1001"/>
                  </a:lnTo>
                  <a:lnTo>
                    <a:pt x="182" y="915"/>
                  </a:lnTo>
                  <a:lnTo>
                    <a:pt x="228" y="831"/>
                  </a:lnTo>
                  <a:lnTo>
                    <a:pt x="279" y="751"/>
                  </a:lnTo>
                  <a:lnTo>
                    <a:pt x="334" y="673"/>
                  </a:lnTo>
                  <a:lnTo>
                    <a:pt x="393" y="599"/>
                  </a:lnTo>
                  <a:lnTo>
                    <a:pt x="456" y="528"/>
                  </a:lnTo>
                  <a:lnTo>
                    <a:pt x="457" y="528"/>
                  </a:lnTo>
                  <a:lnTo>
                    <a:pt x="457" y="527"/>
                  </a:lnTo>
                  <a:lnTo>
                    <a:pt x="527" y="458"/>
                  </a:lnTo>
                  <a:lnTo>
                    <a:pt x="601" y="392"/>
                  </a:lnTo>
                  <a:lnTo>
                    <a:pt x="679" y="331"/>
                  </a:lnTo>
                  <a:lnTo>
                    <a:pt x="760" y="274"/>
                  </a:lnTo>
                  <a:lnTo>
                    <a:pt x="844" y="222"/>
                  </a:lnTo>
                  <a:lnTo>
                    <a:pt x="933" y="175"/>
                  </a:lnTo>
                  <a:lnTo>
                    <a:pt x="1023" y="134"/>
                  </a:lnTo>
                  <a:lnTo>
                    <a:pt x="1117" y="97"/>
                  </a:lnTo>
                  <a:lnTo>
                    <a:pt x="1214" y="66"/>
                  </a:lnTo>
                  <a:lnTo>
                    <a:pt x="1313" y="41"/>
                  </a:lnTo>
                  <a:lnTo>
                    <a:pt x="1414" y="22"/>
                  </a:lnTo>
                  <a:lnTo>
                    <a:pt x="1517" y="8"/>
                  </a:lnTo>
                  <a:lnTo>
                    <a:pt x="1621" y="2"/>
                  </a:lnTo>
                  <a:lnTo>
                    <a:pt x="1654" y="1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555869D-3FD6-CC4B-A072-1C2F9067A186}"/>
              </a:ext>
            </a:extLst>
          </p:cNvPr>
          <p:cNvGrpSpPr/>
          <p:nvPr/>
        </p:nvGrpSpPr>
        <p:grpSpPr>
          <a:xfrm>
            <a:off x="6777778" y="2418506"/>
            <a:ext cx="1683616" cy="1495164"/>
            <a:chOff x="7151509" y="1875008"/>
            <a:chExt cx="2159238" cy="1917549"/>
          </a:xfrm>
        </p:grpSpPr>
        <p:sp>
          <p:nvSpPr>
            <p:cNvPr id="56" name="Chevron 55">
              <a:extLst>
                <a:ext uri="{FF2B5EF4-FFF2-40B4-BE49-F238E27FC236}">
                  <a16:creationId xmlns:a16="http://schemas.microsoft.com/office/drawing/2014/main" id="{D9841D6C-EC95-5C4F-BB97-9CA6C7C71FFE}"/>
                </a:ext>
              </a:extLst>
            </p:cNvPr>
            <p:cNvSpPr/>
            <p:nvPr/>
          </p:nvSpPr>
          <p:spPr>
            <a:xfrm>
              <a:off x="7151509" y="3490511"/>
              <a:ext cx="2159238" cy="302046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B025DD-778D-204A-B285-4D162371EED1}"/>
                </a:ext>
              </a:extLst>
            </p:cNvPr>
            <p:cNvGrpSpPr/>
            <p:nvPr/>
          </p:nvGrpSpPr>
          <p:grpSpPr>
            <a:xfrm>
              <a:off x="7980360" y="1875008"/>
              <a:ext cx="501536" cy="506452"/>
              <a:chOff x="7770813" y="3619500"/>
              <a:chExt cx="647700" cy="654050"/>
            </a:xfrm>
            <a:solidFill>
              <a:schemeClr val="bg1"/>
            </a:solidFill>
          </p:grpSpPr>
          <p:sp>
            <p:nvSpPr>
              <p:cNvPr id="60" name="Freeform 16">
                <a:extLst>
                  <a:ext uri="{FF2B5EF4-FFF2-40B4-BE49-F238E27FC236}">
                    <a16:creationId xmlns:a16="http://schemas.microsoft.com/office/drawing/2014/main" id="{66D92674-8C4B-7247-9C97-65F035ED83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0813" y="3619500"/>
                <a:ext cx="647700" cy="654050"/>
              </a:xfrm>
              <a:custGeom>
                <a:avLst/>
                <a:gdLst>
                  <a:gd name="T0" fmla="*/ 1354 w 3262"/>
                  <a:gd name="T1" fmla="*/ 128 h 3292"/>
                  <a:gd name="T2" fmla="*/ 1004 w 3262"/>
                  <a:gd name="T3" fmla="*/ 237 h 3292"/>
                  <a:gd name="T4" fmla="*/ 690 w 3262"/>
                  <a:gd name="T5" fmla="*/ 429 h 3292"/>
                  <a:gd name="T6" fmla="*/ 426 w 3262"/>
                  <a:gd name="T7" fmla="*/ 696 h 3292"/>
                  <a:gd name="T8" fmla="*/ 236 w 3262"/>
                  <a:gd name="T9" fmla="*/ 1013 h 3292"/>
                  <a:gd name="T10" fmla="*/ 127 w 3262"/>
                  <a:gd name="T11" fmla="*/ 1365 h 3292"/>
                  <a:gd name="T12" fmla="*/ 105 w 3262"/>
                  <a:gd name="T13" fmla="*/ 1741 h 3292"/>
                  <a:gd name="T14" fmla="*/ 171 w 3262"/>
                  <a:gd name="T15" fmla="*/ 2106 h 3292"/>
                  <a:gd name="T16" fmla="*/ 321 w 3262"/>
                  <a:gd name="T17" fmla="*/ 2442 h 3292"/>
                  <a:gd name="T18" fmla="*/ 549 w 3262"/>
                  <a:gd name="T19" fmla="*/ 2736 h 3292"/>
                  <a:gd name="T20" fmla="*/ 841 w 3262"/>
                  <a:gd name="T21" fmla="*/ 2968 h 3292"/>
                  <a:gd name="T22" fmla="*/ 1175 w 3262"/>
                  <a:gd name="T23" fmla="*/ 3120 h 3292"/>
                  <a:gd name="T24" fmla="*/ 1538 w 3262"/>
                  <a:gd name="T25" fmla="*/ 3186 h 3292"/>
                  <a:gd name="T26" fmla="*/ 1909 w 3262"/>
                  <a:gd name="T27" fmla="*/ 3164 h 3292"/>
                  <a:gd name="T28" fmla="*/ 2258 w 3262"/>
                  <a:gd name="T29" fmla="*/ 3053 h 3292"/>
                  <a:gd name="T30" fmla="*/ 2572 w 3262"/>
                  <a:gd name="T31" fmla="*/ 2862 h 3292"/>
                  <a:gd name="T32" fmla="*/ 2836 w 3262"/>
                  <a:gd name="T33" fmla="*/ 2596 h 3292"/>
                  <a:gd name="T34" fmla="*/ 3027 w 3262"/>
                  <a:gd name="T35" fmla="*/ 2279 h 3292"/>
                  <a:gd name="T36" fmla="*/ 3135 w 3262"/>
                  <a:gd name="T37" fmla="*/ 1927 h 3292"/>
                  <a:gd name="T38" fmla="*/ 3157 w 3262"/>
                  <a:gd name="T39" fmla="*/ 1551 h 3292"/>
                  <a:gd name="T40" fmla="*/ 3091 w 3262"/>
                  <a:gd name="T41" fmla="*/ 1185 h 3292"/>
                  <a:gd name="T42" fmla="*/ 2941 w 3262"/>
                  <a:gd name="T43" fmla="*/ 849 h 3292"/>
                  <a:gd name="T44" fmla="*/ 2712 w 3262"/>
                  <a:gd name="T45" fmla="*/ 554 h 3292"/>
                  <a:gd name="T46" fmla="*/ 2421 w 3262"/>
                  <a:gd name="T47" fmla="*/ 323 h 3292"/>
                  <a:gd name="T48" fmla="*/ 2087 w 3262"/>
                  <a:gd name="T49" fmla="*/ 172 h 3292"/>
                  <a:gd name="T50" fmla="*/ 1725 w 3262"/>
                  <a:gd name="T51" fmla="*/ 105 h 3292"/>
                  <a:gd name="T52" fmla="*/ 1816 w 3262"/>
                  <a:gd name="T53" fmla="*/ 10 h 3292"/>
                  <a:gd name="T54" fmla="*/ 2171 w 3262"/>
                  <a:gd name="T55" fmla="*/ 92 h 3292"/>
                  <a:gd name="T56" fmla="*/ 2498 w 3262"/>
                  <a:gd name="T57" fmla="*/ 251 h 3292"/>
                  <a:gd name="T58" fmla="*/ 2784 w 3262"/>
                  <a:gd name="T59" fmla="*/ 482 h 3292"/>
                  <a:gd name="T60" fmla="*/ 3014 w 3262"/>
                  <a:gd name="T61" fmla="*/ 771 h 3292"/>
                  <a:gd name="T62" fmla="*/ 3171 w 3262"/>
                  <a:gd name="T63" fmla="*/ 1101 h 3292"/>
                  <a:gd name="T64" fmla="*/ 3252 w 3262"/>
                  <a:gd name="T65" fmla="*/ 1459 h 3292"/>
                  <a:gd name="T66" fmla="*/ 3252 w 3262"/>
                  <a:gd name="T67" fmla="*/ 1833 h 3292"/>
                  <a:gd name="T68" fmla="*/ 3171 w 3262"/>
                  <a:gd name="T69" fmla="*/ 2190 h 3292"/>
                  <a:gd name="T70" fmla="*/ 3014 w 3262"/>
                  <a:gd name="T71" fmla="*/ 2519 h 3292"/>
                  <a:gd name="T72" fmla="*/ 2784 w 3262"/>
                  <a:gd name="T73" fmla="*/ 2810 h 3292"/>
                  <a:gd name="T74" fmla="*/ 2498 w 3262"/>
                  <a:gd name="T75" fmla="*/ 3041 h 3292"/>
                  <a:gd name="T76" fmla="*/ 2171 w 3262"/>
                  <a:gd name="T77" fmla="*/ 3200 h 3292"/>
                  <a:gd name="T78" fmla="*/ 1816 w 3262"/>
                  <a:gd name="T79" fmla="*/ 3282 h 3292"/>
                  <a:gd name="T80" fmla="*/ 1446 w 3262"/>
                  <a:gd name="T81" fmla="*/ 3282 h 3292"/>
                  <a:gd name="T82" fmla="*/ 1092 w 3262"/>
                  <a:gd name="T83" fmla="*/ 3200 h 3292"/>
                  <a:gd name="T84" fmla="*/ 765 w 3262"/>
                  <a:gd name="T85" fmla="*/ 3041 h 3292"/>
                  <a:gd name="T86" fmla="*/ 478 w 3262"/>
                  <a:gd name="T87" fmla="*/ 2810 h 3292"/>
                  <a:gd name="T88" fmla="*/ 249 w 3262"/>
                  <a:gd name="T89" fmla="*/ 2519 h 3292"/>
                  <a:gd name="T90" fmla="*/ 91 w 3262"/>
                  <a:gd name="T91" fmla="*/ 2190 h 3292"/>
                  <a:gd name="T92" fmla="*/ 10 w 3262"/>
                  <a:gd name="T93" fmla="*/ 1833 h 3292"/>
                  <a:gd name="T94" fmla="*/ 10 w 3262"/>
                  <a:gd name="T95" fmla="*/ 1459 h 3292"/>
                  <a:gd name="T96" fmla="*/ 91 w 3262"/>
                  <a:gd name="T97" fmla="*/ 1101 h 3292"/>
                  <a:gd name="T98" fmla="*/ 249 w 3262"/>
                  <a:gd name="T99" fmla="*/ 771 h 3292"/>
                  <a:gd name="T100" fmla="*/ 478 w 3262"/>
                  <a:gd name="T101" fmla="*/ 482 h 3292"/>
                  <a:gd name="T102" fmla="*/ 765 w 3262"/>
                  <a:gd name="T103" fmla="*/ 251 h 3292"/>
                  <a:gd name="T104" fmla="*/ 1092 w 3262"/>
                  <a:gd name="T105" fmla="*/ 92 h 3292"/>
                  <a:gd name="T106" fmla="*/ 1446 w 3262"/>
                  <a:gd name="T107" fmla="*/ 10 h 3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2" h="3292">
                    <a:moveTo>
                      <a:pt x="1631" y="103"/>
                    </a:moveTo>
                    <a:lnTo>
                      <a:pt x="1538" y="105"/>
                    </a:lnTo>
                    <a:lnTo>
                      <a:pt x="1445" y="113"/>
                    </a:lnTo>
                    <a:lnTo>
                      <a:pt x="1354" y="128"/>
                    </a:lnTo>
                    <a:lnTo>
                      <a:pt x="1264" y="147"/>
                    </a:lnTo>
                    <a:lnTo>
                      <a:pt x="1175" y="172"/>
                    </a:lnTo>
                    <a:lnTo>
                      <a:pt x="1089" y="202"/>
                    </a:lnTo>
                    <a:lnTo>
                      <a:pt x="1004" y="237"/>
                    </a:lnTo>
                    <a:lnTo>
                      <a:pt x="922" y="277"/>
                    </a:lnTo>
                    <a:lnTo>
                      <a:pt x="841" y="323"/>
                    </a:lnTo>
                    <a:lnTo>
                      <a:pt x="764" y="373"/>
                    </a:lnTo>
                    <a:lnTo>
                      <a:pt x="690" y="429"/>
                    </a:lnTo>
                    <a:lnTo>
                      <a:pt x="618" y="489"/>
                    </a:lnTo>
                    <a:lnTo>
                      <a:pt x="549" y="554"/>
                    </a:lnTo>
                    <a:lnTo>
                      <a:pt x="486" y="623"/>
                    </a:lnTo>
                    <a:lnTo>
                      <a:pt x="426" y="696"/>
                    </a:lnTo>
                    <a:lnTo>
                      <a:pt x="371" y="771"/>
                    </a:lnTo>
                    <a:lnTo>
                      <a:pt x="321" y="849"/>
                    </a:lnTo>
                    <a:lnTo>
                      <a:pt x="276" y="929"/>
                    </a:lnTo>
                    <a:lnTo>
                      <a:pt x="236" y="1013"/>
                    </a:lnTo>
                    <a:lnTo>
                      <a:pt x="201" y="1097"/>
                    </a:lnTo>
                    <a:lnTo>
                      <a:pt x="171" y="1185"/>
                    </a:lnTo>
                    <a:lnTo>
                      <a:pt x="146" y="1274"/>
                    </a:lnTo>
                    <a:lnTo>
                      <a:pt x="127" y="1365"/>
                    </a:lnTo>
                    <a:lnTo>
                      <a:pt x="114" y="1458"/>
                    </a:lnTo>
                    <a:lnTo>
                      <a:pt x="105" y="1551"/>
                    </a:lnTo>
                    <a:lnTo>
                      <a:pt x="102" y="1646"/>
                    </a:lnTo>
                    <a:lnTo>
                      <a:pt x="105" y="1741"/>
                    </a:lnTo>
                    <a:lnTo>
                      <a:pt x="114" y="1834"/>
                    </a:lnTo>
                    <a:lnTo>
                      <a:pt x="127" y="1927"/>
                    </a:lnTo>
                    <a:lnTo>
                      <a:pt x="146" y="2017"/>
                    </a:lnTo>
                    <a:lnTo>
                      <a:pt x="171" y="2106"/>
                    </a:lnTo>
                    <a:lnTo>
                      <a:pt x="201" y="2193"/>
                    </a:lnTo>
                    <a:lnTo>
                      <a:pt x="236" y="2279"/>
                    </a:lnTo>
                    <a:lnTo>
                      <a:pt x="276" y="2361"/>
                    </a:lnTo>
                    <a:lnTo>
                      <a:pt x="321" y="2442"/>
                    </a:lnTo>
                    <a:lnTo>
                      <a:pt x="371" y="2521"/>
                    </a:lnTo>
                    <a:lnTo>
                      <a:pt x="426" y="2596"/>
                    </a:lnTo>
                    <a:lnTo>
                      <a:pt x="486" y="2668"/>
                    </a:lnTo>
                    <a:lnTo>
                      <a:pt x="549" y="2736"/>
                    </a:lnTo>
                    <a:lnTo>
                      <a:pt x="618" y="2801"/>
                    </a:lnTo>
                    <a:lnTo>
                      <a:pt x="690" y="2862"/>
                    </a:lnTo>
                    <a:lnTo>
                      <a:pt x="764" y="2917"/>
                    </a:lnTo>
                    <a:lnTo>
                      <a:pt x="841" y="2968"/>
                    </a:lnTo>
                    <a:lnTo>
                      <a:pt x="922" y="3013"/>
                    </a:lnTo>
                    <a:lnTo>
                      <a:pt x="1004" y="3053"/>
                    </a:lnTo>
                    <a:lnTo>
                      <a:pt x="1089" y="3090"/>
                    </a:lnTo>
                    <a:lnTo>
                      <a:pt x="1175" y="3120"/>
                    </a:lnTo>
                    <a:lnTo>
                      <a:pt x="1264" y="3144"/>
                    </a:lnTo>
                    <a:lnTo>
                      <a:pt x="1354" y="3164"/>
                    </a:lnTo>
                    <a:lnTo>
                      <a:pt x="1445" y="3177"/>
                    </a:lnTo>
                    <a:lnTo>
                      <a:pt x="1538" y="3186"/>
                    </a:lnTo>
                    <a:lnTo>
                      <a:pt x="1631" y="3189"/>
                    </a:lnTo>
                    <a:lnTo>
                      <a:pt x="1725" y="3186"/>
                    </a:lnTo>
                    <a:lnTo>
                      <a:pt x="1817" y="3177"/>
                    </a:lnTo>
                    <a:lnTo>
                      <a:pt x="1909" y="3164"/>
                    </a:lnTo>
                    <a:lnTo>
                      <a:pt x="1999" y="3144"/>
                    </a:lnTo>
                    <a:lnTo>
                      <a:pt x="2087" y="3120"/>
                    </a:lnTo>
                    <a:lnTo>
                      <a:pt x="2174" y="3090"/>
                    </a:lnTo>
                    <a:lnTo>
                      <a:pt x="2258" y="3053"/>
                    </a:lnTo>
                    <a:lnTo>
                      <a:pt x="2341" y="3013"/>
                    </a:lnTo>
                    <a:lnTo>
                      <a:pt x="2421" y="2968"/>
                    </a:lnTo>
                    <a:lnTo>
                      <a:pt x="2498" y="2917"/>
                    </a:lnTo>
                    <a:lnTo>
                      <a:pt x="2572" y="2862"/>
                    </a:lnTo>
                    <a:lnTo>
                      <a:pt x="2644" y="2801"/>
                    </a:lnTo>
                    <a:lnTo>
                      <a:pt x="2712" y="2736"/>
                    </a:lnTo>
                    <a:lnTo>
                      <a:pt x="2777" y="2668"/>
                    </a:lnTo>
                    <a:lnTo>
                      <a:pt x="2836" y="2596"/>
                    </a:lnTo>
                    <a:lnTo>
                      <a:pt x="2891" y="2521"/>
                    </a:lnTo>
                    <a:lnTo>
                      <a:pt x="2941" y="2442"/>
                    </a:lnTo>
                    <a:lnTo>
                      <a:pt x="2987" y="2361"/>
                    </a:lnTo>
                    <a:lnTo>
                      <a:pt x="3027" y="2279"/>
                    </a:lnTo>
                    <a:lnTo>
                      <a:pt x="3061" y="2193"/>
                    </a:lnTo>
                    <a:lnTo>
                      <a:pt x="3091" y="2106"/>
                    </a:lnTo>
                    <a:lnTo>
                      <a:pt x="3116" y="2017"/>
                    </a:lnTo>
                    <a:lnTo>
                      <a:pt x="3135" y="1927"/>
                    </a:lnTo>
                    <a:lnTo>
                      <a:pt x="3149" y="1834"/>
                    </a:lnTo>
                    <a:lnTo>
                      <a:pt x="3157" y="1741"/>
                    </a:lnTo>
                    <a:lnTo>
                      <a:pt x="3161" y="1646"/>
                    </a:lnTo>
                    <a:lnTo>
                      <a:pt x="3157" y="1551"/>
                    </a:lnTo>
                    <a:lnTo>
                      <a:pt x="3149" y="1458"/>
                    </a:lnTo>
                    <a:lnTo>
                      <a:pt x="3135" y="1365"/>
                    </a:lnTo>
                    <a:lnTo>
                      <a:pt x="3116" y="1274"/>
                    </a:lnTo>
                    <a:lnTo>
                      <a:pt x="3091" y="1185"/>
                    </a:lnTo>
                    <a:lnTo>
                      <a:pt x="3061" y="1097"/>
                    </a:lnTo>
                    <a:lnTo>
                      <a:pt x="3027" y="1013"/>
                    </a:lnTo>
                    <a:lnTo>
                      <a:pt x="2987" y="929"/>
                    </a:lnTo>
                    <a:lnTo>
                      <a:pt x="2941" y="849"/>
                    </a:lnTo>
                    <a:lnTo>
                      <a:pt x="2891" y="771"/>
                    </a:lnTo>
                    <a:lnTo>
                      <a:pt x="2836" y="696"/>
                    </a:lnTo>
                    <a:lnTo>
                      <a:pt x="2777" y="623"/>
                    </a:lnTo>
                    <a:lnTo>
                      <a:pt x="2712" y="554"/>
                    </a:lnTo>
                    <a:lnTo>
                      <a:pt x="2644" y="489"/>
                    </a:lnTo>
                    <a:lnTo>
                      <a:pt x="2572" y="429"/>
                    </a:lnTo>
                    <a:lnTo>
                      <a:pt x="2498" y="373"/>
                    </a:lnTo>
                    <a:lnTo>
                      <a:pt x="2421" y="323"/>
                    </a:lnTo>
                    <a:lnTo>
                      <a:pt x="2341" y="277"/>
                    </a:lnTo>
                    <a:lnTo>
                      <a:pt x="2258" y="237"/>
                    </a:lnTo>
                    <a:lnTo>
                      <a:pt x="2174" y="202"/>
                    </a:lnTo>
                    <a:lnTo>
                      <a:pt x="2087" y="172"/>
                    </a:lnTo>
                    <a:lnTo>
                      <a:pt x="1999" y="147"/>
                    </a:lnTo>
                    <a:lnTo>
                      <a:pt x="1909" y="128"/>
                    </a:lnTo>
                    <a:lnTo>
                      <a:pt x="1817" y="113"/>
                    </a:lnTo>
                    <a:lnTo>
                      <a:pt x="1725" y="105"/>
                    </a:lnTo>
                    <a:lnTo>
                      <a:pt x="1631" y="103"/>
                    </a:lnTo>
                    <a:close/>
                    <a:moveTo>
                      <a:pt x="1631" y="0"/>
                    </a:moveTo>
                    <a:lnTo>
                      <a:pt x="1724" y="2"/>
                    </a:lnTo>
                    <a:lnTo>
                      <a:pt x="1816" y="10"/>
                    </a:lnTo>
                    <a:lnTo>
                      <a:pt x="1907" y="22"/>
                    </a:lnTo>
                    <a:lnTo>
                      <a:pt x="1996" y="41"/>
                    </a:lnTo>
                    <a:lnTo>
                      <a:pt x="2084" y="64"/>
                    </a:lnTo>
                    <a:lnTo>
                      <a:pt x="2171" y="92"/>
                    </a:lnTo>
                    <a:lnTo>
                      <a:pt x="2255" y="124"/>
                    </a:lnTo>
                    <a:lnTo>
                      <a:pt x="2338" y="162"/>
                    </a:lnTo>
                    <a:lnTo>
                      <a:pt x="2419" y="203"/>
                    </a:lnTo>
                    <a:lnTo>
                      <a:pt x="2498" y="251"/>
                    </a:lnTo>
                    <a:lnTo>
                      <a:pt x="2573" y="301"/>
                    </a:lnTo>
                    <a:lnTo>
                      <a:pt x="2646" y="357"/>
                    </a:lnTo>
                    <a:lnTo>
                      <a:pt x="2716" y="417"/>
                    </a:lnTo>
                    <a:lnTo>
                      <a:pt x="2784" y="482"/>
                    </a:lnTo>
                    <a:lnTo>
                      <a:pt x="2848" y="550"/>
                    </a:lnTo>
                    <a:lnTo>
                      <a:pt x="2908" y="621"/>
                    </a:lnTo>
                    <a:lnTo>
                      <a:pt x="2963" y="695"/>
                    </a:lnTo>
                    <a:lnTo>
                      <a:pt x="3014" y="771"/>
                    </a:lnTo>
                    <a:lnTo>
                      <a:pt x="3060" y="851"/>
                    </a:lnTo>
                    <a:lnTo>
                      <a:pt x="3101" y="932"/>
                    </a:lnTo>
                    <a:lnTo>
                      <a:pt x="3139" y="1016"/>
                    </a:lnTo>
                    <a:lnTo>
                      <a:pt x="3171" y="1101"/>
                    </a:lnTo>
                    <a:lnTo>
                      <a:pt x="3198" y="1188"/>
                    </a:lnTo>
                    <a:lnTo>
                      <a:pt x="3221" y="1277"/>
                    </a:lnTo>
                    <a:lnTo>
                      <a:pt x="3239" y="1367"/>
                    </a:lnTo>
                    <a:lnTo>
                      <a:pt x="3252" y="1459"/>
                    </a:lnTo>
                    <a:lnTo>
                      <a:pt x="3260" y="1552"/>
                    </a:lnTo>
                    <a:lnTo>
                      <a:pt x="3262" y="1646"/>
                    </a:lnTo>
                    <a:lnTo>
                      <a:pt x="3260" y="1740"/>
                    </a:lnTo>
                    <a:lnTo>
                      <a:pt x="3252" y="1833"/>
                    </a:lnTo>
                    <a:lnTo>
                      <a:pt x="3239" y="1924"/>
                    </a:lnTo>
                    <a:lnTo>
                      <a:pt x="3221" y="2014"/>
                    </a:lnTo>
                    <a:lnTo>
                      <a:pt x="3198" y="2103"/>
                    </a:lnTo>
                    <a:lnTo>
                      <a:pt x="3171" y="2190"/>
                    </a:lnTo>
                    <a:lnTo>
                      <a:pt x="3139" y="2276"/>
                    </a:lnTo>
                    <a:lnTo>
                      <a:pt x="3101" y="2359"/>
                    </a:lnTo>
                    <a:lnTo>
                      <a:pt x="3060" y="2441"/>
                    </a:lnTo>
                    <a:lnTo>
                      <a:pt x="3014" y="2519"/>
                    </a:lnTo>
                    <a:lnTo>
                      <a:pt x="2963" y="2596"/>
                    </a:lnTo>
                    <a:lnTo>
                      <a:pt x="2908" y="2670"/>
                    </a:lnTo>
                    <a:lnTo>
                      <a:pt x="2848" y="2742"/>
                    </a:lnTo>
                    <a:lnTo>
                      <a:pt x="2784" y="2810"/>
                    </a:lnTo>
                    <a:lnTo>
                      <a:pt x="2716" y="2874"/>
                    </a:lnTo>
                    <a:lnTo>
                      <a:pt x="2646" y="2934"/>
                    </a:lnTo>
                    <a:lnTo>
                      <a:pt x="2573" y="2989"/>
                    </a:lnTo>
                    <a:lnTo>
                      <a:pt x="2498" y="3041"/>
                    </a:lnTo>
                    <a:lnTo>
                      <a:pt x="2419" y="3087"/>
                    </a:lnTo>
                    <a:lnTo>
                      <a:pt x="2338" y="3130"/>
                    </a:lnTo>
                    <a:lnTo>
                      <a:pt x="2255" y="3167"/>
                    </a:lnTo>
                    <a:lnTo>
                      <a:pt x="2171" y="3200"/>
                    </a:lnTo>
                    <a:lnTo>
                      <a:pt x="2084" y="3228"/>
                    </a:lnTo>
                    <a:lnTo>
                      <a:pt x="1996" y="3251"/>
                    </a:lnTo>
                    <a:lnTo>
                      <a:pt x="1907" y="3268"/>
                    </a:lnTo>
                    <a:lnTo>
                      <a:pt x="1816" y="3282"/>
                    </a:lnTo>
                    <a:lnTo>
                      <a:pt x="1724" y="3289"/>
                    </a:lnTo>
                    <a:lnTo>
                      <a:pt x="1631" y="3292"/>
                    </a:lnTo>
                    <a:lnTo>
                      <a:pt x="1538" y="3289"/>
                    </a:lnTo>
                    <a:lnTo>
                      <a:pt x="1446" y="3282"/>
                    </a:lnTo>
                    <a:lnTo>
                      <a:pt x="1356" y="3268"/>
                    </a:lnTo>
                    <a:lnTo>
                      <a:pt x="1266" y="3251"/>
                    </a:lnTo>
                    <a:lnTo>
                      <a:pt x="1178" y="3228"/>
                    </a:lnTo>
                    <a:lnTo>
                      <a:pt x="1092" y="3200"/>
                    </a:lnTo>
                    <a:lnTo>
                      <a:pt x="1007" y="3167"/>
                    </a:lnTo>
                    <a:lnTo>
                      <a:pt x="924" y="3130"/>
                    </a:lnTo>
                    <a:lnTo>
                      <a:pt x="843" y="3087"/>
                    </a:lnTo>
                    <a:lnTo>
                      <a:pt x="765" y="3041"/>
                    </a:lnTo>
                    <a:lnTo>
                      <a:pt x="690" y="2989"/>
                    </a:lnTo>
                    <a:lnTo>
                      <a:pt x="616" y="2934"/>
                    </a:lnTo>
                    <a:lnTo>
                      <a:pt x="545" y="2874"/>
                    </a:lnTo>
                    <a:lnTo>
                      <a:pt x="478" y="2810"/>
                    </a:lnTo>
                    <a:lnTo>
                      <a:pt x="414" y="2742"/>
                    </a:lnTo>
                    <a:lnTo>
                      <a:pt x="354" y="2670"/>
                    </a:lnTo>
                    <a:lnTo>
                      <a:pt x="299" y="2596"/>
                    </a:lnTo>
                    <a:lnTo>
                      <a:pt x="249" y="2519"/>
                    </a:lnTo>
                    <a:lnTo>
                      <a:pt x="203" y="2441"/>
                    </a:lnTo>
                    <a:lnTo>
                      <a:pt x="161" y="2359"/>
                    </a:lnTo>
                    <a:lnTo>
                      <a:pt x="124" y="2276"/>
                    </a:lnTo>
                    <a:lnTo>
                      <a:pt x="91" y="2190"/>
                    </a:lnTo>
                    <a:lnTo>
                      <a:pt x="63" y="2103"/>
                    </a:lnTo>
                    <a:lnTo>
                      <a:pt x="41" y="2014"/>
                    </a:lnTo>
                    <a:lnTo>
                      <a:pt x="24" y="1924"/>
                    </a:lnTo>
                    <a:lnTo>
                      <a:pt x="10" y="1833"/>
                    </a:lnTo>
                    <a:lnTo>
                      <a:pt x="3" y="1740"/>
                    </a:lnTo>
                    <a:lnTo>
                      <a:pt x="0" y="1646"/>
                    </a:lnTo>
                    <a:lnTo>
                      <a:pt x="3" y="1552"/>
                    </a:lnTo>
                    <a:lnTo>
                      <a:pt x="10" y="1459"/>
                    </a:lnTo>
                    <a:lnTo>
                      <a:pt x="24" y="1367"/>
                    </a:lnTo>
                    <a:lnTo>
                      <a:pt x="41" y="1277"/>
                    </a:lnTo>
                    <a:lnTo>
                      <a:pt x="63" y="1188"/>
                    </a:lnTo>
                    <a:lnTo>
                      <a:pt x="91" y="1101"/>
                    </a:lnTo>
                    <a:lnTo>
                      <a:pt x="124" y="1016"/>
                    </a:lnTo>
                    <a:lnTo>
                      <a:pt x="161" y="932"/>
                    </a:lnTo>
                    <a:lnTo>
                      <a:pt x="203" y="851"/>
                    </a:lnTo>
                    <a:lnTo>
                      <a:pt x="249" y="771"/>
                    </a:lnTo>
                    <a:lnTo>
                      <a:pt x="299" y="695"/>
                    </a:lnTo>
                    <a:lnTo>
                      <a:pt x="354" y="621"/>
                    </a:lnTo>
                    <a:lnTo>
                      <a:pt x="414" y="550"/>
                    </a:lnTo>
                    <a:lnTo>
                      <a:pt x="478" y="482"/>
                    </a:lnTo>
                    <a:lnTo>
                      <a:pt x="545" y="417"/>
                    </a:lnTo>
                    <a:lnTo>
                      <a:pt x="616" y="357"/>
                    </a:lnTo>
                    <a:lnTo>
                      <a:pt x="690" y="301"/>
                    </a:lnTo>
                    <a:lnTo>
                      <a:pt x="765" y="251"/>
                    </a:lnTo>
                    <a:lnTo>
                      <a:pt x="843" y="203"/>
                    </a:lnTo>
                    <a:lnTo>
                      <a:pt x="924" y="162"/>
                    </a:lnTo>
                    <a:lnTo>
                      <a:pt x="1007" y="124"/>
                    </a:lnTo>
                    <a:lnTo>
                      <a:pt x="1092" y="92"/>
                    </a:lnTo>
                    <a:lnTo>
                      <a:pt x="1178" y="64"/>
                    </a:lnTo>
                    <a:lnTo>
                      <a:pt x="1266" y="41"/>
                    </a:lnTo>
                    <a:lnTo>
                      <a:pt x="1356" y="22"/>
                    </a:lnTo>
                    <a:lnTo>
                      <a:pt x="1446" y="10"/>
                    </a:lnTo>
                    <a:lnTo>
                      <a:pt x="1538" y="2"/>
                    </a:lnTo>
                    <a:lnTo>
                      <a:pt x="16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17">
                <a:extLst>
                  <a:ext uri="{FF2B5EF4-FFF2-40B4-BE49-F238E27FC236}">
                    <a16:creationId xmlns:a16="http://schemas.microsoft.com/office/drawing/2014/main" id="{6CA0369E-6D9B-E641-B4D1-508B0FFEE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3551" y="3794125"/>
                <a:ext cx="20638" cy="2238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18">
                <a:extLst>
                  <a:ext uri="{FF2B5EF4-FFF2-40B4-BE49-F238E27FC236}">
                    <a16:creationId xmlns:a16="http://schemas.microsoft.com/office/drawing/2014/main" id="{45939B4F-C53F-C64C-98A0-349BC6568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3551" y="4059238"/>
                <a:ext cx="20638" cy="412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67" name="Chevron 66">
            <a:extLst>
              <a:ext uri="{FF2B5EF4-FFF2-40B4-BE49-F238E27FC236}">
                <a16:creationId xmlns:a16="http://schemas.microsoft.com/office/drawing/2014/main" id="{9575382D-2203-D14A-8792-67BFB274F613}"/>
              </a:ext>
            </a:extLst>
          </p:cNvPr>
          <p:cNvSpPr/>
          <p:nvPr/>
        </p:nvSpPr>
        <p:spPr>
          <a:xfrm>
            <a:off x="8443831" y="3678155"/>
            <a:ext cx="1683616" cy="235513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9A36B2-18FB-5547-9B96-18E1B3F12547}"/>
              </a:ext>
            </a:extLst>
          </p:cNvPr>
          <p:cNvGrpSpPr/>
          <p:nvPr/>
        </p:nvGrpSpPr>
        <p:grpSpPr>
          <a:xfrm>
            <a:off x="10115473" y="2882851"/>
            <a:ext cx="1683616" cy="1018030"/>
            <a:chOff x="9288224" y="2486933"/>
            <a:chExt cx="2159238" cy="1305624"/>
          </a:xfrm>
          <a:solidFill>
            <a:schemeClr val="accent6"/>
          </a:solidFill>
        </p:grpSpPr>
        <p:sp>
          <p:nvSpPr>
            <p:cNvPr id="70" name="Chevron 69">
              <a:extLst>
                <a:ext uri="{FF2B5EF4-FFF2-40B4-BE49-F238E27FC236}">
                  <a16:creationId xmlns:a16="http://schemas.microsoft.com/office/drawing/2014/main" id="{9891AA93-9D15-4B4E-A5FF-F2C5F432BA93}"/>
                </a:ext>
              </a:extLst>
            </p:cNvPr>
            <p:cNvSpPr/>
            <p:nvPr/>
          </p:nvSpPr>
          <p:spPr>
            <a:xfrm>
              <a:off x="9288224" y="3506912"/>
              <a:ext cx="2159238" cy="285645"/>
            </a:xfrm>
            <a:prstGeom prst="chevron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2D2054-0684-D145-8E02-D0CEF04B6379}"/>
                </a:ext>
              </a:extLst>
            </p:cNvPr>
            <p:cNvGrpSpPr/>
            <p:nvPr/>
          </p:nvGrpSpPr>
          <p:grpSpPr>
            <a:xfrm>
              <a:off x="10310255" y="2486933"/>
              <a:ext cx="115176" cy="1212189"/>
              <a:chOff x="1672060" y="2378600"/>
              <a:chExt cx="115176" cy="1212189"/>
            </a:xfrm>
            <a:grpFill/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7C389A2-AB12-FB4B-92D5-0B805C08FF4C}"/>
                  </a:ext>
                </a:extLst>
              </p:cNvPr>
              <p:cNvCxnSpPr/>
              <p:nvPr/>
            </p:nvCxnSpPr>
            <p:spPr>
              <a:xfrm>
                <a:off x="1741225" y="2378600"/>
                <a:ext cx="0" cy="1142999"/>
              </a:xfrm>
              <a:prstGeom prst="line">
                <a:avLst/>
              </a:prstGeom>
              <a:grpFill/>
              <a:ln>
                <a:solidFill>
                  <a:schemeClr val="accent6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E9AF0AA-2023-584A-A177-CC7BC8AC6C5C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0D2D5F1-1D8A-F449-9957-09CA74E07942}"/>
              </a:ext>
            </a:extLst>
          </p:cNvPr>
          <p:cNvGrpSpPr/>
          <p:nvPr/>
        </p:nvGrpSpPr>
        <p:grpSpPr>
          <a:xfrm>
            <a:off x="105434" y="2888154"/>
            <a:ext cx="1683616" cy="1025517"/>
            <a:chOff x="9288224" y="2477330"/>
            <a:chExt cx="2159238" cy="1315227"/>
          </a:xfrm>
          <a:solidFill>
            <a:schemeClr val="bg2"/>
          </a:solidFill>
        </p:grpSpPr>
        <p:sp>
          <p:nvSpPr>
            <p:cNvPr id="84" name="Chevron 83">
              <a:extLst>
                <a:ext uri="{FF2B5EF4-FFF2-40B4-BE49-F238E27FC236}">
                  <a16:creationId xmlns:a16="http://schemas.microsoft.com/office/drawing/2014/main" id="{D511B440-AF5C-B14A-ABA0-AAAF0D8AFC4E}"/>
                </a:ext>
              </a:extLst>
            </p:cNvPr>
            <p:cNvSpPr/>
            <p:nvPr/>
          </p:nvSpPr>
          <p:spPr>
            <a:xfrm>
              <a:off x="9288224" y="3490511"/>
              <a:ext cx="2159238" cy="302046"/>
            </a:xfrm>
            <a:prstGeom prst="chevron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3266D1A-6AD8-FF43-82BA-03F277A0F2CF}"/>
                </a:ext>
              </a:extLst>
            </p:cNvPr>
            <p:cNvGrpSpPr/>
            <p:nvPr/>
          </p:nvGrpSpPr>
          <p:grpSpPr>
            <a:xfrm>
              <a:off x="10310255" y="2477330"/>
              <a:ext cx="115176" cy="1221792"/>
              <a:chOff x="1672060" y="2368997"/>
              <a:chExt cx="115176" cy="1221792"/>
            </a:xfrm>
            <a:grpFill/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3BBB749D-0433-284F-8CA2-CB8324F4291E}"/>
                  </a:ext>
                </a:extLst>
              </p:cNvPr>
              <p:cNvCxnSpPr/>
              <p:nvPr/>
            </p:nvCxnSpPr>
            <p:spPr>
              <a:xfrm>
                <a:off x="1727234" y="2368997"/>
                <a:ext cx="0" cy="1143000"/>
              </a:xfrm>
              <a:prstGeom prst="line">
                <a:avLst/>
              </a:prstGeom>
              <a:grpFill/>
              <a:ln>
                <a:solidFill>
                  <a:schemeClr val="bg2"/>
                </a:solidFill>
                <a:headEnd type="oval" w="med" len="med"/>
                <a:tailEnd type="oval" w="med" len="med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5523F28-7DCE-1F44-9008-62FC1D348630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7597E203-8D71-4D4A-AF05-B625D971DC3C}"/>
              </a:ext>
            </a:extLst>
          </p:cNvPr>
          <p:cNvSpPr/>
          <p:nvPr/>
        </p:nvSpPr>
        <p:spPr>
          <a:xfrm>
            <a:off x="579448" y="2172917"/>
            <a:ext cx="773114" cy="773113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F15FDF-E735-AD41-B098-6E5C2C5B0206}"/>
              </a:ext>
            </a:extLst>
          </p:cNvPr>
          <p:cNvSpPr txBox="1"/>
          <p:nvPr/>
        </p:nvSpPr>
        <p:spPr>
          <a:xfrm>
            <a:off x="181176" y="390915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F32A59-B66E-524F-A6FE-F635E2A793D3}"/>
              </a:ext>
            </a:extLst>
          </p:cNvPr>
          <p:cNvSpPr txBox="1"/>
          <p:nvPr/>
        </p:nvSpPr>
        <p:spPr>
          <a:xfrm>
            <a:off x="10121958" y="39232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BC61E3-17E6-8445-A389-51CEE5FBBCFF}"/>
              </a:ext>
            </a:extLst>
          </p:cNvPr>
          <p:cNvSpPr txBox="1"/>
          <p:nvPr/>
        </p:nvSpPr>
        <p:spPr>
          <a:xfrm>
            <a:off x="7183251" y="2452327"/>
            <a:ext cx="2570502" cy="5909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Automatic </a:t>
            </a:r>
            <a:r>
              <a:rPr 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Polycube</a:t>
            </a:r>
            <a:r>
              <a:rPr 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Generation </a:t>
            </a: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car shapes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Generation of the dataset for step 5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5E79B7A-C981-4542-819C-02F5D3CF5458}"/>
              </a:ext>
            </a:extLst>
          </p:cNvPr>
          <p:cNvSpPr/>
          <p:nvPr/>
        </p:nvSpPr>
        <p:spPr>
          <a:xfrm>
            <a:off x="4254003" y="3751019"/>
            <a:ext cx="89806" cy="898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047F37-791F-084B-9762-30C9B6276788}"/>
              </a:ext>
            </a:extLst>
          </p:cNvPr>
          <p:cNvGrpSpPr/>
          <p:nvPr/>
        </p:nvGrpSpPr>
        <p:grpSpPr>
          <a:xfrm>
            <a:off x="5566001" y="2232940"/>
            <a:ext cx="773113" cy="1602224"/>
            <a:chOff x="3461938" y="1644268"/>
            <a:chExt cx="991518" cy="205485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CBD34D5-3402-A143-9C43-19223DA3D00F}"/>
                </a:ext>
              </a:extLst>
            </p:cNvPr>
            <p:cNvGrpSpPr/>
            <p:nvPr/>
          </p:nvGrpSpPr>
          <p:grpSpPr>
            <a:xfrm rot="10800000">
              <a:off x="3461938" y="1644268"/>
              <a:ext cx="991518" cy="2054854"/>
              <a:chOff x="1233889" y="3475613"/>
              <a:chExt cx="991518" cy="2054854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B442295-D5B3-7940-B5DB-AF44DBEC4F9F}"/>
                  </a:ext>
                </a:extLst>
              </p:cNvPr>
              <p:cNvSpPr/>
              <p:nvPr/>
            </p:nvSpPr>
            <p:spPr>
              <a:xfrm>
                <a:off x="1233889" y="4538949"/>
                <a:ext cx="991518" cy="99151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6BAFAB-2BEB-1848-8DD8-D18415A805BB}"/>
                  </a:ext>
                </a:extLst>
              </p:cNvPr>
              <p:cNvCxnSpPr/>
              <p:nvPr/>
            </p:nvCxnSpPr>
            <p:spPr>
              <a:xfrm>
                <a:off x="1729648" y="3537332"/>
                <a:ext cx="0" cy="1143000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94F538E-F7B1-1248-AB55-A9F9910F52B2}"/>
                  </a:ext>
                </a:extLst>
              </p:cNvPr>
              <p:cNvSpPr/>
              <p:nvPr/>
            </p:nvSpPr>
            <p:spPr>
              <a:xfrm>
                <a:off x="1672060" y="3475613"/>
                <a:ext cx="115176" cy="11517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1819F3E9-DB47-8742-B38B-8F60A4DE17DB}"/>
                </a:ext>
              </a:extLst>
            </p:cNvPr>
            <p:cNvGrpSpPr/>
            <p:nvPr/>
          </p:nvGrpSpPr>
          <p:grpSpPr>
            <a:xfrm>
              <a:off x="3686354" y="1834843"/>
              <a:ext cx="561144" cy="610368"/>
              <a:chOff x="1065213" y="5067300"/>
              <a:chExt cx="814387" cy="885826"/>
            </a:xfrm>
            <a:solidFill>
              <a:schemeClr val="bg1"/>
            </a:solidFill>
          </p:grpSpPr>
          <p:sp>
            <p:nvSpPr>
              <p:cNvPr id="93" name="Freeform 41">
                <a:extLst>
                  <a:ext uri="{FF2B5EF4-FFF2-40B4-BE49-F238E27FC236}">
                    <a16:creationId xmlns:a16="http://schemas.microsoft.com/office/drawing/2014/main" id="{28C3E3B5-3EC9-1546-BD58-2AC7BDF527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5388" y="5199063"/>
                <a:ext cx="554037" cy="754063"/>
              </a:xfrm>
              <a:custGeom>
                <a:avLst/>
                <a:gdLst>
                  <a:gd name="T0" fmla="*/ 882 w 2093"/>
                  <a:gd name="T1" fmla="*/ 2543 h 2851"/>
                  <a:gd name="T2" fmla="*/ 924 w 2093"/>
                  <a:gd name="T3" fmla="*/ 2603 h 2851"/>
                  <a:gd name="T4" fmla="*/ 1172 w 2093"/>
                  <a:gd name="T5" fmla="*/ 2583 h 2851"/>
                  <a:gd name="T6" fmla="*/ 1231 w 2093"/>
                  <a:gd name="T7" fmla="*/ 2540 h 2851"/>
                  <a:gd name="T8" fmla="*/ 1045 w 2093"/>
                  <a:gd name="T9" fmla="*/ 123 h 2851"/>
                  <a:gd name="T10" fmla="*/ 755 w 2093"/>
                  <a:gd name="T11" fmla="*/ 171 h 2851"/>
                  <a:gd name="T12" fmla="*/ 502 w 2093"/>
                  <a:gd name="T13" fmla="*/ 303 h 2851"/>
                  <a:gd name="T14" fmla="*/ 301 w 2093"/>
                  <a:gd name="T15" fmla="*/ 505 h 2851"/>
                  <a:gd name="T16" fmla="*/ 170 w 2093"/>
                  <a:gd name="T17" fmla="*/ 759 h 2851"/>
                  <a:gd name="T18" fmla="*/ 123 w 2093"/>
                  <a:gd name="T19" fmla="*/ 1053 h 2851"/>
                  <a:gd name="T20" fmla="*/ 169 w 2093"/>
                  <a:gd name="T21" fmla="*/ 1343 h 2851"/>
                  <a:gd name="T22" fmla="*/ 298 w 2093"/>
                  <a:gd name="T23" fmla="*/ 1598 h 2851"/>
                  <a:gd name="T24" fmla="*/ 499 w 2093"/>
                  <a:gd name="T25" fmla="*/ 1802 h 2851"/>
                  <a:gd name="T26" fmla="*/ 758 w 2093"/>
                  <a:gd name="T27" fmla="*/ 1936 h 2851"/>
                  <a:gd name="T28" fmla="*/ 799 w 2093"/>
                  <a:gd name="T29" fmla="*/ 1979 h 2851"/>
                  <a:gd name="T30" fmla="*/ 1293 w 2093"/>
                  <a:gd name="T31" fmla="*/ 1994 h 2851"/>
                  <a:gd name="T32" fmla="*/ 1321 w 2093"/>
                  <a:gd name="T33" fmla="*/ 1942 h 2851"/>
                  <a:gd name="T34" fmla="*/ 1534 w 2093"/>
                  <a:gd name="T35" fmla="*/ 1842 h 2851"/>
                  <a:gd name="T36" fmla="*/ 1751 w 2093"/>
                  <a:gd name="T37" fmla="*/ 1655 h 2851"/>
                  <a:gd name="T38" fmla="*/ 1900 w 2093"/>
                  <a:gd name="T39" fmla="*/ 1411 h 2851"/>
                  <a:gd name="T40" fmla="*/ 1967 w 2093"/>
                  <a:gd name="T41" fmla="*/ 1128 h 2851"/>
                  <a:gd name="T42" fmla="*/ 1943 w 2093"/>
                  <a:gd name="T43" fmla="*/ 830 h 2851"/>
                  <a:gd name="T44" fmla="*/ 1831 w 2093"/>
                  <a:gd name="T45" fmla="*/ 564 h 2851"/>
                  <a:gd name="T46" fmla="*/ 1647 w 2093"/>
                  <a:gd name="T47" fmla="*/ 347 h 2851"/>
                  <a:gd name="T48" fmla="*/ 1405 w 2093"/>
                  <a:gd name="T49" fmla="*/ 197 h 2851"/>
                  <a:gd name="T50" fmla="*/ 1122 w 2093"/>
                  <a:gd name="T51" fmla="*/ 127 h 2851"/>
                  <a:gd name="T52" fmla="*/ 1208 w 2093"/>
                  <a:gd name="T53" fmla="*/ 12 h 2851"/>
                  <a:gd name="T54" fmla="*/ 1506 w 2093"/>
                  <a:gd name="T55" fmla="*/ 106 h 2851"/>
                  <a:gd name="T56" fmla="*/ 1759 w 2093"/>
                  <a:gd name="T57" fmla="*/ 282 h 2851"/>
                  <a:gd name="T58" fmla="*/ 1950 w 2093"/>
                  <a:gd name="T59" fmla="*/ 522 h 2851"/>
                  <a:gd name="T60" fmla="*/ 2065 w 2093"/>
                  <a:gd name="T61" fmla="*/ 812 h 2851"/>
                  <a:gd name="T62" fmla="*/ 2091 w 2093"/>
                  <a:gd name="T63" fmla="*/ 1130 h 2851"/>
                  <a:gd name="T64" fmla="*/ 2027 w 2093"/>
                  <a:gd name="T65" fmla="*/ 1425 h 2851"/>
                  <a:gd name="T66" fmla="*/ 1886 w 2093"/>
                  <a:gd name="T67" fmla="*/ 1684 h 2851"/>
                  <a:gd name="T68" fmla="*/ 1678 w 2093"/>
                  <a:gd name="T69" fmla="*/ 1893 h 2851"/>
                  <a:gd name="T70" fmla="*/ 1416 w 2093"/>
                  <a:gd name="T71" fmla="*/ 2039 h 2851"/>
                  <a:gd name="T72" fmla="*/ 1391 w 2093"/>
                  <a:gd name="T73" fmla="*/ 2652 h 2851"/>
                  <a:gd name="T74" fmla="*/ 1293 w 2093"/>
                  <a:gd name="T75" fmla="*/ 2789 h 2851"/>
                  <a:gd name="T76" fmla="*/ 1251 w 2093"/>
                  <a:gd name="T77" fmla="*/ 2848 h 2851"/>
                  <a:gd name="T78" fmla="*/ 825 w 2093"/>
                  <a:gd name="T79" fmla="*/ 2838 h 2851"/>
                  <a:gd name="T80" fmla="*/ 800 w 2093"/>
                  <a:gd name="T81" fmla="*/ 2665 h 2851"/>
                  <a:gd name="T82" fmla="*/ 689 w 2093"/>
                  <a:gd name="T83" fmla="*/ 2640 h 2851"/>
                  <a:gd name="T84" fmla="*/ 607 w 2093"/>
                  <a:gd name="T85" fmla="*/ 2009 h 2851"/>
                  <a:gd name="T86" fmla="*/ 357 w 2093"/>
                  <a:gd name="T87" fmla="*/ 1846 h 2851"/>
                  <a:gd name="T88" fmla="*/ 165 w 2093"/>
                  <a:gd name="T89" fmla="*/ 1622 h 2851"/>
                  <a:gd name="T90" fmla="*/ 43 w 2093"/>
                  <a:gd name="T91" fmla="*/ 1354 h 2851"/>
                  <a:gd name="T92" fmla="*/ 0 w 2093"/>
                  <a:gd name="T93" fmla="*/ 1053 h 2851"/>
                  <a:gd name="T94" fmla="*/ 48 w 2093"/>
                  <a:gd name="T95" fmla="*/ 736 h 2851"/>
                  <a:gd name="T96" fmla="*/ 184 w 2093"/>
                  <a:gd name="T97" fmla="*/ 456 h 2851"/>
                  <a:gd name="T98" fmla="*/ 393 w 2093"/>
                  <a:gd name="T99" fmla="*/ 231 h 2851"/>
                  <a:gd name="T100" fmla="*/ 657 w 2093"/>
                  <a:gd name="T101" fmla="*/ 75 h 2851"/>
                  <a:gd name="T102" fmla="*/ 965 w 2093"/>
                  <a:gd name="T103" fmla="*/ 3 h 2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93" h="2851">
                    <a:moveTo>
                      <a:pt x="800" y="2231"/>
                    </a:moveTo>
                    <a:lnTo>
                      <a:pt x="800" y="2540"/>
                    </a:lnTo>
                    <a:lnTo>
                      <a:pt x="862" y="2540"/>
                    </a:lnTo>
                    <a:lnTo>
                      <a:pt x="882" y="2543"/>
                    </a:lnTo>
                    <a:lnTo>
                      <a:pt x="899" y="2553"/>
                    </a:lnTo>
                    <a:lnTo>
                      <a:pt x="911" y="2566"/>
                    </a:lnTo>
                    <a:lnTo>
                      <a:pt x="921" y="2583"/>
                    </a:lnTo>
                    <a:lnTo>
                      <a:pt x="924" y="2603"/>
                    </a:lnTo>
                    <a:lnTo>
                      <a:pt x="924" y="2726"/>
                    </a:lnTo>
                    <a:lnTo>
                      <a:pt x="1169" y="2726"/>
                    </a:lnTo>
                    <a:lnTo>
                      <a:pt x="1169" y="2603"/>
                    </a:lnTo>
                    <a:lnTo>
                      <a:pt x="1172" y="2583"/>
                    </a:lnTo>
                    <a:lnTo>
                      <a:pt x="1182" y="2566"/>
                    </a:lnTo>
                    <a:lnTo>
                      <a:pt x="1194" y="2553"/>
                    </a:lnTo>
                    <a:lnTo>
                      <a:pt x="1211" y="2543"/>
                    </a:lnTo>
                    <a:lnTo>
                      <a:pt x="1231" y="2540"/>
                    </a:lnTo>
                    <a:lnTo>
                      <a:pt x="1293" y="2540"/>
                    </a:lnTo>
                    <a:lnTo>
                      <a:pt x="1293" y="2231"/>
                    </a:lnTo>
                    <a:lnTo>
                      <a:pt x="800" y="2231"/>
                    </a:lnTo>
                    <a:close/>
                    <a:moveTo>
                      <a:pt x="1045" y="123"/>
                    </a:moveTo>
                    <a:lnTo>
                      <a:pt x="971" y="127"/>
                    </a:lnTo>
                    <a:lnTo>
                      <a:pt x="896" y="136"/>
                    </a:lnTo>
                    <a:lnTo>
                      <a:pt x="825" y="151"/>
                    </a:lnTo>
                    <a:lnTo>
                      <a:pt x="755" y="171"/>
                    </a:lnTo>
                    <a:lnTo>
                      <a:pt x="688" y="197"/>
                    </a:lnTo>
                    <a:lnTo>
                      <a:pt x="623" y="228"/>
                    </a:lnTo>
                    <a:lnTo>
                      <a:pt x="561" y="263"/>
                    </a:lnTo>
                    <a:lnTo>
                      <a:pt x="502" y="303"/>
                    </a:lnTo>
                    <a:lnTo>
                      <a:pt x="446" y="347"/>
                    </a:lnTo>
                    <a:lnTo>
                      <a:pt x="394" y="396"/>
                    </a:lnTo>
                    <a:lnTo>
                      <a:pt x="345" y="449"/>
                    </a:lnTo>
                    <a:lnTo>
                      <a:pt x="301" y="505"/>
                    </a:lnTo>
                    <a:lnTo>
                      <a:pt x="261" y="564"/>
                    </a:lnTo>
                    <a:lnTo>
                      <a:pt x="226" y="626"/>
                    </a:lnTo>
                    <a:lnTo>
                      <a:pt x="195" y="692"/>
                    </a:lnTo>
                    <a:lnTo>
                      <a:pt x="170" y="759"/>
                    </a:lnTo>
                    <a:lnTo>
                      <a:pt x="150" y="830"/>
                    </a:lnTo>
                    <a:lnTo>
                      <a:pt x="136" y="903"/>
                    </a:lnTo>
                    <a:lnTo>
                      <a:pt x="126" y="977"/>
                    </a:lnTo>
                    <a:lnTo>
                      <a:pt x="123" y="1053"/>
                    </a:lnTo>
                    <a:lnTo>
                      <a:pt x="126" y="1128"/>
                    </a:lnTo>
                    <a:lnTo>
                      <a:pt x="135" y="1202"/>
                    </a:lnTo>
                    <a:lnTo>
                      <a:pt x="149" y="1274"/>
                    </a:lnTo>
                    <a:lnTo>
                      <a:pt x="169" y="1343"/>
                    </a:lnTo>
                    <a:lnTo>
                      <a:pt x="193" y="1411"/>
                    </a:lnTo>
                    <a:lnTo>
                      <a:pt x="224" y="1477"/>
                    </a:lnTo>
                    <a:lnTo>
                      <a:pt x="258" y="1539"/>
                    </a:lnTo>
                    <a:lnTo>
                      <a:pt x="298" y="1598"/>
                    </a:lnTo>
                    <a:lnTo>
                      <a:pt x="342" y="1655"/>
                    </a:lnTo>
                    <a:lnTo>
                      <a:pt x="391" y="1708"/>
                    </a:lnTo>
                    <a:lnTo>
                      <a:pt x="442" y="1756"/>
                    </a:lnTo>
                    <a:lnTo>
                      <a:pt x="499" y="1802"/>
                    </a:lnTo>
                    <a:lnTo>
                      <a:pt x="558" y="1842"/>
                    </a:lnTo>
                    <a:lnTo>
                      <a:pt x="621" y="1878"/>
                    </a:lnTo>
                    <a:lnTo>
                      <a:pt x="689" y="1910"/>
                    </a:lnTo>
                    <a:lnTo>
                      <a:pt x="758" y="1936"/>
                    </a:lnTo>
                    <a:lnTo>
                      <a:pt x="772" y="1942"/>
                    </a:lnTo>
                    <a:lnTo>
                      <a:pt x="784" y="1953"/>
                    </a:lnTo>
                    <a:lnTo>
                      <a:pt x="793" y="1965"/>
                    </a:lnTo>
                    <a:lnTo>
                      <a:pt x="799" y="1979"/>
                    </a:lnTo>
                    <a:lnTo>
                      <a:pt x="800" y="1994"/>
                    </a:lnTo>
                    <a:lnTo>
                      <a:pt x="800" y="2107"/>
                    </a:lnTo>
                    <a:lnTo>
                      <a:pt x="1293" y="2107"/>
                    </a:lnTo>
                    <a:lnTo>
                      <a:pt x="1293" y="1994"/>
                    </a:lnTo>
                    <a:lnTo>
                      <a:pt x="1294" y="1979"/>
                    </a:lnTo>
                    <a:lnTo>
                      <a:pt x="1300" y="1965"/>
                    </a:lnTo>
                    <a:lnTo>
                      <a:pt x="1309" y="1953"/>
                    </a:lnTo>
                    <a:lnTo>
                      <a:pt x="1321" y="1942"/>
                    </a:lnTo>
                    <a:lnTo>
                      <a:pt x="1335" y="1936"/>
                    </a:lnTo>
                    <a:lnTo>
                      <a:pt x="1404" y="1910"/>
                    </a:lnTo>
                    <a:lnTo>
                      <a:pt x="1471" y="1878"/>
                    </a:lnTo>
                    <a:lnTo>
                      <a:pt x="1534" y="1842"/>
                    </a:lnTo>
                    <a:lnTo>
                      <a:pt x="1594" y="1802"/>
                    </a:lnTo>
                    <a:lnTo>
                      <a:pt x="1651" y="1756"/>
                    </a:lnTo>
                    <a:lnTo>
                      <a:pt x="1702" y="1708"/>
                    </a:lnTo>
                    <a:lnTo>
                      <a:pt x="1751" y="1655"/>
                    </a:lnTo>
                    <a:lnTo>
                      <a:pt x="1795" y="1598"/>
                    </a:lnTo>
                    <a:lnTo>
                      <a:pt x="1835" y="1539"/>
                    </a:lnTo>
                    <a:lnTo>
                      <a:pt x="1869" y="1477"/>
                    </a:lnTo>
                    <a:lnTo>
                      <a:pt x="1900" y="1411"/>
                    </a:lnTo>
                    <a:lnTo>
                      <a:pt x="1924" y="1343"/>
                    </a:lnTo>
                    <a:lnTo>
                      <a:pt x="1944" y="1274"/>
                    </a:lnTo>
                    <a:lnTo>
                      <a:pt x="1958" y="1202"/>
                    </a:lnTo>
                    <a:lnTo>
                      <a:pt x="1967" y="1128"/>
                    </a:lnTo>
                    <a:lnTo>
                      <a:pt x="1970" y="1053"/>
                    </a:lnTo>
                    <a:lnTo>
                      <a:pt x="1967" y="977"/>
                    </a:lnTo>
                    <a:lnTo>
                      <a:pt x="1957" y="903"/>
                    </a:lnTo>
                    <a:lnTo>
                      <a:pt x="1943" y="830"/>
                    </a:lnTo>
                    <a:lnTo>
                      <a:pt x="1923" y="759"/>
                    </a:lnTo>
                    <a:lnTo>
                      <a:pt x="1898" y="692"/>
                    </a:lnTo>
                    <a:lnTo>
                      <a:pt x="1867" y="626"/>
                    </a:lnTo>
                    <a:lnTo>
                      <a:pt x="1831" y="564"/>
                    </a:lnTo>
                    <a:lnTo>
                      <a:pt x="1792" y="505"/>
                    </a:lnTo>
                    <a:lnTo>
                      <a:pt x="1747" y="449"/>
                    </a:lnTo>
                    <a:lnTo>
                      <a:pt x="1699" y="396"/>
                    </a:lnTo>
                    <a:lnTo>
                      <a:pt x="1647" y="347"/>
                    </a:lnTo>
                    <a:lnTo>
                      <a:pt x="1591" y="303"/>
                    </a:lnTo>
                    <a:lnTo>
                      <a:pt x="1532" y="263"/>
                    </a:lnTo>
                    <a:lnTo>
                      <a:pt x="1470" y="228"/>
                    </a:lnTo>
                    <a:lnTo>
                      <a:pt x="1405" y="197"/>
                    </a:lnTo>
                    <a:lnTo>
                      <a:pt x="1338" y="171"/>
                    </a:lnTo>
                    <a:lnTo>
                      <a:pt x="1268" y="151"/>
                    </a:lnTo>
                    <a:lnTo>
                      <a:pt x="1197" y="136"/>
                    </a:lnTo>
                    <a:lnTo>
                      <a:pt x="1122" y="127"/>
                    </a:lnTo>
                    <a:lnTo>
                      <a:pt x="1045" y="123"/>
                    </a:lnTo>
                    <a:close/>
                    <a:moveTo>
                      <a:pt x="1045" y="0"/>
                    </a:moveTo>
                    <a:lnTo>
                      <a:pt x="1128" y="3"/>
                    </a:lnTo>
                    <a:lnTo>
                      <a:pt x="1208" y="12"/>
                    </a:lnTo>
                    <a:lnTo>
                      <a:pt x="1286" y="27"/>
                    </a:lnTo>
                    <a:lnTo>
                      <a:pt x="1362" y="48"/>
                    </a:lnTo>
                    <a:lnTo>
                      <a:pt x="1436" y="75"/>
                    </a:lnTo>
                    <a:lnTo>
                      <a:pt x="1506" y="106"/>
                    </a:lnTo>
                    <a:lnTo>
                      <a:pt x="1574" y="143"/>
                    </a:lnTo>
                    <a:lnTo>
                      <a:pt x="1639" y="186"/>
                    </a:lnTo>
                    <a:lnTo>
                      <a:pt x="1700" y="231"/>
                    </a:lnTo>
                    <a:lnTo>
                      <a:pt x="1759" y="282"/>
                    </a:lnTo>
                    <a:lnTo>
                      <a:pt x="1813" y="337"/>
                    </a:lnTo>
                    <a:lnTo>
                      <a:pt x="1863" y="395"/>
                    </a:lnTo>
                    <a:lnTo>
                      <a:pt x="1909" y="456"/>
                    </a:lnTo>
                    <a:lnTo>
                      <a:pt x="1950" y="522"/>
                    </a:lnTo>
                    <a:lnTo>
                      <a:pt x="1987" y="590"/>
                    </a:lnTo>
                    <a:lnTo>
                      <a:pt x="2018" y="662"/>
                    </a:lnTo>
                    <a:lnTo>
                      <a:pt x="2044" y="736"/>
                    </a:lnTo>
                    <a:lnTo>
                      <a:pt x="2065" y="812"/>
                    </a:lnTo>
                    <a:lnTo>
                      <a:pt x="2081" y="890"/>
                    </a:lnTo>
                    <a:lnTo>
                      <a:pt x="2090" y="971"/>
                    </a:lnTo>
                    <a:lnTo>
                      <a:pt x="2093" y="1053"/>
                    </a:lnTo>
                    <a:lnTo>
                      <a:pt x="2091" y="1130"/>
                    </a:lnTo>
                    <a:lnTo>
                      <a:pt x="2082" y="1206"/>
                    </a:lnTo>
                    <a:lnTo>
                      <a:pt x="2069" y="1281"/>
                    </a:lnTo>
                    <a:lnTo>
                      <a:pt x="2050" y="1354"/>
                    </a:lnTo>
                    <a:lnTo>
                      <a:pt x="2027" y="1425"/>
                    </a:lnTo>
                    <a:lnTo>
                      <a:pt x="1998" y="1493"/>
                    </a:lnTo>
                    <a:lnTo>
                      <a:pt x="1965" y="1559"/>
                    </a:lnTo>
                    <a:lnTo>
                      <a:pt x="1928" y="1622"/>
                    </a:lnTo>
                    <a:lnTo>
                      <a:pt x="1886" y="1684"/>
                    </a:lnTo>
                    <a:lnTo>
                      <a:pt x="1840" y="1741"/>
                    </a:lnTo>
                    <a:lnTo>
                      <a:pt x="1789" y="1796"/>
                    </a:lnTo>
                    <a:lnTo>
                      <a:pt x="1736" y="1846"/>
                    </a:lnTo>
                    <a:lnTo>
                      <a:pt x="1678" y="1893"/>
                    </a:lnTo>
                    <a:lnTo>
                      <a:pt x="1617" y="1936"/>
                    </a:lnTo>
                    <a:lnTo>
                      <a:pt x="1553" y="1975"/>
                    </a:lnTo>
                    <a:lnTo>
                      <a:pt x="1486" y="2009"/>
                    </a:lnTo>
                    <a:lnTo>
                      <a:pt x="1416" y="2039"/>
                    </a:lnTo>
                    <a:lnTo>
                      <a:pt x="1416" y="2603"/>
                    </a:lnTo>
                    <a:lnTo>
                      <a:pt x="1413" y="2623"/>
                    </a:lnTo>
                    <a:lnTo>
                      <a:pt x="1404" y="2640"/>
                    </a:lnTo>
                    <a:lnTo>
                      <a:pt x="1391" y="2652"/>
                    </a:lnTo>
                    <a:lnTo>
                      <a:pt x="1374" y="2662"/>
                    </a:lnTo>
                    <a:lnTo>
                      <a:pt x="1354" y="2665"/>
                    </a:lnTo>
                    <a:lnTo>
                      <a:pt x="1293" y="2665"/>
                    </a:lnTo>
                    <a:lnTo>
                      <a:pt x="1293" y="2789"/>
                    </a:lnTo>
                    <a:lnTo>
                      <a:pt x="1290" y="2809"/>
                    </a:lnTo>
                    <a:lnTo>
                      <a:pt x="1280" y="2826"/>
                    </a:lnTo>
                    <a:lnTo>
                      <a:pt x="1268" y="2838"/>
                    </a:lnTo>
                    <a:lnTo>
                      <a:pt x="1251" y="2848"/>
                    </a:lnTo>
                    <a:lnTo>
                      <a:pt x="1231" y="2851"/>
                    </a:lnTo>
                    <a:lnTo>
                      <a:pt x="862" y="2851"/>
                    </a:lnTo>
                    <a:lnTo>
                      <a:pt x="842" y="2848"/>
                    </a:lnTo>
                    <a:lnTo>
                      <a:pt x="825" y="2838"/>
                    </a:lnTo>
                    <a:lnTo>
                      <a:pt x="812" y="2826"/>
                    </a:lnTo>
                    <a:lnTo>
                      <a:pt x="803" y="2809"/>
                    </a:lnTo>
                    <a:lnTo>
                      <a:pt x="800" y="2789"/>
                    </a:lnTo>
                    <a:lnTo>
                      <a:pt x="800" y="2665"/>
                    </a:lnTo>
                    <a:lnTo>
                      <a:pt x="739" y="2665"/>
                    </a:lnTo>
                    <a:lnTo>
                      <a:pt x="719" y="2662"/>
                    </a:lnTo>
                    <a:lnTo>
                      <a:pt x="702" y="2652"/>
                    </a:lnTo>
                    <a:lnTo>
                      <a:pt x="689" y="2640"/>
                    </a:lnTo>
                    <a:lnTo>
                      <a:pt x="680" y="2623"/>
                    </a:lnTo>
                    <a:lnTo>
                      <a:pt x="677" y="2603"/>
                    </a:lnTo>
                    <a:lnTo>
                      <a:pt x="677" y="2039"/>
                    </a:lnTo>
                    <a:lnTo>
                      <a:pt x="607" y="2009"/>
                    </a:lnTo>
                    <a:lnTo>
                      <a:pt x="540" y="1975"/>
                    </a:lnTo>
                    <a:lnTo>
                      <a:pt x="476" y="1936"/>
                    </a:lnTo>
                    <a:lnTo>
                      <a:pt x="415" y="1893"/>
                    </a:lnTo>
                    <a:lnTo>
                      <a:pt x="357" y="1846"/>
                    </a:lnTo>
                    <a:lnTo>
                      <a:pt x="303" y="1796"/>
                    </a:lnTo>
                    <a:lnTo>
                      <a:pt x="253" y="1741"/>
                    </a:lnTo>
                    <a:lnTo>
                      <a:pt x="207" y="1684"/>
                    </a:lnTo>
                    <a:lnTo>
                      <a:pt x="165" y="1622"/>
                    </a:lnTo>
                    <a:lnTo>
                      <a:pt x="128" y="1559"/>
                    </a:lnTo>
                    <a:lnTo>
                      <a:pt x="95" y="1493"/>
                    </a:lnTo>
                    <a:lnTo>
                      <a:pt x="66" y="1425"/>
                    </a:lnTo>
                    <a:lnTo>
                      <a:pt x="43" y="1354"/>
                    </a:lnTo>
                    <a:lnTo>
                      <a:pt x="24" y="1281"/>
                    </a:lnTo>
                    <a:lnTo>
                      <a:pt x="11" y="1206"/>
                    </a:lnTo>
                    <a:lnTo>
                      <a:pt x="2" y="1130"/>
                    </a:lnTo>
                    <a:lnTo>
                      <a:pt x="0" y="1053"/>
                    </a:lnTo>
                    <a:lnTo>
                      <a:pt x="3" y="971"/>
                    </a:lnTo>
                    <a:lnTo>
                      <a:pt x="12" y="890"/>
                    </a:lnTo>
                    <a:lnTo>
                      <a:pt x="27" y="812"/>
                    </a:lnTo>
                    <a:lnTo>
                      <a:pt x="48" y="736"/>
                    </a:lnTo>
                    <a:lnTo>
                      <a:pt x="75" y="662"/>
                    </a:lnTo>
                    <a:lnTo>
                      <a:pt x="106" y="590"/>
                    </a:lnTo>
                    <a:lnTo>
                      <a:pt x="143" y="522"/>
                    </a:lnTo>
                    <a:lnTo>
                      <a:pt x="184" y="456"/>
                    </a:lnTo>
                    <a:lnTo>
                      <a:pt x="230" y="395"/>
                    </a:lnTo>
                    <a:lnTo>
                      <a:pt x="280" y="337"/>
                    </a:lnTo>
                    <a:lnTo>
                      <a:pt x="334" y="282"/>
                    </a:lnTo>
                    <a:lnTo>
                      <a:pt x="393" y="231"/>
                    </a:lnTo>
                    <a:lnTo>
                      <a:pt x="454" y="186"/>
                    </a:lnTo>
                    <a:lnTo>
                      <a:pt x="519" y="143"/>
                    </a:lnTo>
                    <a:lnTo>
                      <a:pt x="587" y="106"/>
                    </a:lnTo>
                    <a:lnTo>
                      <a:pt x="657" y="75"/>
                    </a:lnTo>
                    <a:lnTo>
                      <a:pt x="731" y="48"/>
                    </a:lnTo>
                    <a:lnTo>
                      <a:pt x="807" y="27"/>
                    </a:lnTo>
                    <a:lnTo>
                      <a:pt x="885" y="12"/>
                    </a:lnTo>
                    <a:lnTo>
                      <a:pt x="965" y="3"/>
                    </a:lnTo>
                    <a:lnTo>
                      <a:pt x="10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Freeform 42">
                <a:extLst>
                  <a:ext uri="{FF2B5EF4-FFF2-40B4-BE49-F238E27FC236}">
                    <a16:creationId xmlns:a16="http://schemas.microsoft.com/office/drawing/2014/main" id="{832BFAF4-8E76-6A4D-8E5F-C383AACE4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738" y="5067300"/>
                <a:ext cx="33337" cy="98425"/>
              </a:xfrm>
              <a:custGeom>
                <a:avLst/>
                <a:gdLst>
                  <a:gd name="T0" fmla="*/ 60 w 123"/>
                  <a:gd name="T1" fmla="*/ 0 h 372"/>
                  <a:gd name="T2" fmla="*/ 81 w 123"/>
                  <a:gd name="T3" fmla="*/ 3 h 372"/>
                  <a:gd name="T4" fmla="*/ 98 w 123"/>
                  <a:gd name="T5" fmla="*/ 12 h 372"/>
                  <a:gd name="T6" fmla="*/ 111 w 123"/>
                  <a:gd name="T7" fmla="*/ 26 h 372"/>
                  <a:gd name="T8" fmla="*/ 120 w 123"/>
                  <a:gd name="T9" fmla="*/ 43 h 372"/>
                  <a:gd name="T10" fmla="*/ 123 w 123"/>
                  <a:gd name="T11" fmla="*/ 62 h 372"/>
                  <a:gd name="T12" fmla="*/ 123 w 123"/>
                  <a:gd name="T13" fmla="*/ 310 h 372"/>
                  <a:gd name="T14" fmla="*/ 120 w 123"/>
                  <a:gd name="T15" fmla="*/ 330 h 372"/>
                  <a:gd name="T16" fmla="*/ 111 w 123"/>
                  <a:gd name="T17" fmla="*/ 347 h 372"/>
                  <a:gd name="T18" fmla="*/ 98 w 123"/>
                  <a:gd name="T19" fmla="*/ 359 h 372"/>
                  <a:gd name="T20" fmla="*/ 81 w 123"/>
                  <a:gd name="T21" fmla="*/ 369 h 372"/>
                  <a:gd name="T22" fmla="*/ 60 w 123"/>
                  <a:gd name="T23" fmla="*/ 372 h 372"/>
                  <a:gd name="T24" fmla="*/ 42 w 123"/>
                  <a:gd name="T25" fmla="*/ 369 h 372"/>
                  <a:gd name="T26" fmla="*/ 25 w 123"/>
                  <a:gd name="T27" fmla="*/ 359 h 372"/>
                  <a:gd name="T28" fmla="*/ 12 w 123"/>
                  <a:gd name="T29" fmla="*/ 347 h 372"/>
                  <a:gd name="T30" fmla="*/ 3 w 123"/>
                  <a:gd name="T31" fmla="*/ 330 h 372"/>
                  <a:gd name="T32" fmla="*/ 0 w 123"/>
                  <a:gd name="T33" fmla="*/ 310 h 372"/>
                  <a:gd name="T34" fmla="*/ 0 w 123"/>
                  <a:gd name="T35" fmla="*/ 62 h 372"/>
                  <a:gd name="T36" fmla="*/ 3 w 123"/>
                  <a:gd name="T37" fmla="*/ 43 h 372"/>
                  <a:gd name="T38" fmla="*/ 12 w 123"/>
                  <a:gd name="T39" fmla="*/ 26 h 372"/>
                  <a:gd name="T40" fmla="*/ 25 w 123"/>
                  <a:gd name="T41" fmla="*/ 12 h 372"/>
                  <a:gd name="T42" fmla="*/ 42 w 123"/>
                  <a:gd name="T43" fmla="*/ 3 h 372"/>
                  <a:gd name="T44" fmla="*/ 60 w 123"/>
                  <a:gd name="T45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3" h="372">
                    <a:moveTo>
                      <a:pt x="60" y="0"/>
                    </a:moveTo>
                    <a:lnTo>
                      <a:pt x="81" y="3"/>
                    </a:lnTo>
                    <a:lnTo>
                      <a:pt x="98" y="12"/>
                    </a:lnTo>
                    <a:lnTo>
                      <a:pt x="111" y="26"/>
                    </a:lnTo>
                    <a:lnTo>
                      <a:pt x="120" y="43"/>
                    </a:lnTo>
                    <a:lnTo>
                      <a:pt x="123" y="62"/>
                    </a:lnTo>
                    <a:lnTo>
                      <a:pt x="123" y="310"/>
                    </a:lnTo>
                    <a:lnTo>
                      <a:pt x="120" y="330"/>
                    </a:lnTo>
                    <a:lnTo>
                      <a:pt x="111" y="347"/>
                    </a:lnTo>
                    <a:lnTo>
                      <a:pt x="98" y="359"/>
                    </a:lnTo>
                    <a:lnTo>
                      <a:pt x="81" y="369"/>
                    </a:lnTo>
                    <a:lnTo>
                      <a:pt x="60" y="372"/>
                    </a:lnTo>
                    <a:lnTo>
                      <a:pt x="42" y="369"/>
                    </a:lnTo>
                    <a:lnTo>
                      <a:pt x="25" y="359"/>
                    </a:lnTo>
                    <a:lnTo>
                      <a:pt x="12" y="347"/>
                    </a:lnTo>
                    <a:lnTo>
                      <a:pt x="3" y="330"/>
                    </a:lnTo>
                    <a:lnTo>
                      <a:pt x="0" y="310"/>
                    </a:lnTo>
                    <a:lnTo>
                      <a:pt x="0" y="62"/>
                    </a:lnTo>
                    <a:lnTo>
                      <a:pt x="3" y="43"/>
                    </a:lnTo>
                    <a:lnTo>
                      <a:pt x="12" y="26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Freeform 43">
                <a:extLst>
                  <a:ext uri="{FF2B5EF4-FFF2-40B4-BE49-F238E27FC236}">
                    <a16:creationId xmlns:a16="http://schemas.microsoft.com/office/drawing/2014/main" id="{F7C69E48-7359-6842-A78A-A34AD5165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175" y="5461000"/>
                <a:ext cx="98425" cy="33338"/>
              </a:xfrm>
              <a:custGeom>
                <a:avLst/>
                <a:gdLst>
                  <a:gd name="T0" fmla="*/ 60 w 369"/>
                  <a:gd name="T1" fmla="*/ 0 h 123"/>
                  <a:gd name="T2" fmla="*/ 307 w 369"/>
                  <a:gd name="T3" fmla="*/ 0 h 123"/>
                  <a:gd name="T4" fmla="*/ 326 w 369"/>
                  <a:gd name="T5" fmla="*/ 3 h 123"/>
                  <a:gd name="T6" fmla="*/ 344 w 369"/>
                  <a:gd name="T7" fmla="*/ 11 h 123"/>
                  <a:gd name="T8" fmla="*/ 356 w 369"/>
                  <a:gd name="T9" fmla="*/ 25 h 123"/>
                  <a:gd name="T10" fmla="*/ 366 w 369"/>
                  <a:gd name="T11" fmla="*/ 42 h 123"/>
                  <a:gd name="T12" fmla="*/ 369 w 369"/>
                  <a:gd name="T13" fmla="*/ 61 h 123"/>
                  <a:gd name="T14" fmla="*/ 366 w 369"/>
                  <a:gd name="T15" fmla="*/ 81 h 123"/>
                  <a:gd name="T16" fmla="*/ 356 w 369"/>
                  <a:gd name="T17" fmla="*/ 98 h 123"/>
                  <a:gd name="T18" fmla="*/ 344 w 369"/>
                  <a:gd name="T19" fmla="*/ 112 h 123"/>
                  <a:gd name="T20" fmla="*/ 326 w 369"/>
                  <a:gd name="T21" fmla="*/ 120 h 123"/>
                  <a:gd name="T22" fmla="*/ 307 w 369"/>
                  <a:gd name="T23" fmla="*/ 123 h 123"/>
                  <a:gd name="T24" fmla="*/ 60 w 369"/>
                  <a:gd name="T25" fmla="*/ 123 h 123"/>
                  <a:gd name="T26" fmla="*/ 42 w 369"/>
                  <a:gd name="T27" fmla="*/ 120 h 123"/>
                  <a:gd name="T28" fmla="*/ 25 w 369"/>
                  <a:gd name="T29" fmla="*/ 112 h 123"/>
                  <a:gd name="T30" fmla="*/ 11 w 369"/>
                  <a:gd name="T31" fmla="*/ 98 h 123"/>
                  <a:gd name="T32" fmla="*/ 3 w 369"/>
                  <a:gd name="T33" fmla="*/ 81 h 123"/>
                  <a:gd name="T34" fmla="*/ 0 w 369"/>
                  <a:gd name="T35" fmla="*/ 61 h 123"/>
                  <a:gd name="T36" fmla="*/ 3 w 369"/>
                  <a:gd name="T37" fmla="*/ 42 h 123"/>
                  <a:gd name="T38" fmla="*/ 11 w 369"/>
                  <a:gd name="T39" fmla="*/ 25 h 123"/>
                  <a:gd name="T40" fmla="*/ 25 w 369"/>
                  <a:gd name="T41" fmla="*/ 11 h 123"/>
                  <a:gd name="T42" fmla="*/ 42 w 369"/>
                  <a:gd name="T43" fmla="*/ 3 h 123"/>
                  <a:gd name="T44" fmla="*/ 60 w 369"/>
                  <a:gd name="T4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123">
                    <a:moveTo>
                      <a:pt x="60" y="0"/>
                    </a:moveTo>
                    <a:lnTo>
                      <a:pt x="307" y="0"/>
                    </a:lnTo>
                    <a:lnTo>
                      <a:pt x="326" y="3"/>
                    </a:lnTo>
                    <a:lnTo>
                      <a:pt x="344" y="11"/>
                    </a:lnTo>
                    <a:lnTo>
                      <a:pt x="356" y="25"/>
                    </a:lnTo>
                    <a:lnTo>
                      <a:pt x="366" y="42"/>
                    </a:lnTo>
                    <a:lnTo>
                      <a:pt x="369" y="61"/>
                    </a:lnTo>
                    <a:lnTo>
                      <a:pt x="366" y="81"/>
                    </a:lnTo>
                    <a:lnTo>
                      <a:pt x="356" y="98"/>
                    </a:lnTo>
                    <a:lnTo>
                      <a:pt x="344" y="112"/>
                    </a:lnTo>
                    <a:lnTo>
                      <a:pt x="326" y="120"/>
                    </a:lnTo>
                    <a:lnTo>
                      <a:pt x="307" y="123"/>
                    </a:lnTo>
                    <a:lnTo>
                      <a:pt x="60" y="123"/>
                    </a:lnTo>
                    <a:lnTo>
                      <a:pt x="42" y="120"/>
                    </a:lnTo>
                    <a:lnTo>
                      <a:pt x="25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1"/>
                    </a:lnTo>
                    <a:lnTo>
                      <a:pt x="42" y="3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Freeform 44">
                <a:extLst>
                  <a:ext uri="{FF2B5EF4-FFF2-40B4-BE49-F238E27FC236}">
                    <a16:creationId xmlns:a16="http://schemas.microsoft.com/office/drawing/2014/main" id="{8838A5D6-3D74-DE42-8D8F-59A27986C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213" y="5461000"/>
                <a:ext cx="96837" cy="33338"/>
              </a:xfrm>
              <a:custGeom>
                <a:avLst/>
                <a:gdLst>
                  <a:gd name="T0" fmla="*/ 62 w 369"/>
                  <a:gd name="T1" fmla="*/ 0 h 123"/>
                  <a:gd name="T2" fmla="*/ 308 w 369"/>
                  <a:gd name="T3" fmla="*/ 0 h 123"/>
                  <a:gd name="T4" fmla="*/ 327 w 369"/>
                  <a:gd name="T5" fmla="*/ 3 h 123"/>
                  <a:gd name="T6" fmla="*/ 344 w 369"/>
                  <a:gd name="T7" fmla="*/ 11 h 123"/>
                  <a:gd name="T8" fmla="*/ 358 w 369"/>
                  <a:gd name="T9" fmla="*/ 25 h 123"/>
                  <a:gd name="T10" fmla="*/ 366 w 369"/>
                  <a:gd name="T11" fmla="*/ 42 h 123"/>
                  <a:gd name="T12" fmla="*/ 369 w 369"/>
                  <a:gd name="T13" fmla="*/ 61 h 123"/>
                  <a:gd name="T14" fmla="*/ 366 w 369"/>
                  <a:gd name="T15" fmla="*/ 81 h 123"/>
                  <a:gd name="T16" fmla="*/ 358 w 369"/>
                  <a:gd name="T17" fmla="*/ 98 h 123"/>
                  <a:gd name="T18" fmla="*/ 344 w 369"/>
                  <a:gd name="T19" fmla="*/ 112 h 123"/>
                  <a:gd name="T20" fmla="*/ 327 w 369"/>
                  <a:gd name="T21" fmla="*/ 120 h 123"/>
                  <a:gd name="T22" fmla="*/ 308 w 369"/>
                  <a:gd name="T23" fmla="*/ 123 h 123"/>
                  <a:gd name="T24" fmla="*/ 62 w 369"/>
                  <a:gd name="T25" fmla="*/ 123 h 123"/>
                  <a:gd name="T26" fmla="*/ 43 w 369"/>
                  <a:gd name="T27" fmla="*/ 120 h 123"/>
                  <a:gd name="T28" fmla="*/ 25 w 369"/>
                  <a:gd name="T29" fmla="*/ 112 h 123"/>
                  <a:gd name="T30" fmla="*/ 13 w 369"/>
                  <a:gd name="T31" fmla="*/ 98 h 123"/>
                  <a:gd name="T32" fmla="*/ 3 w 369"/>
                  <a:gd name="T33" fmla="*/ 81 h 123"/>
                  <a:gd name="T34" fmla="*/ 0 w 369"/>
                  <a:gd name="T35" fmla="*/ 61 h 123"/>
                  <a:gd name="T36" fmla="*/ 3 w 369"/>
                  <a:gd name="T37" fmla="*/ 42 h 123"/>
                  <a:gd name="T38" fmla="*/ 13 w 369"/>
                  <a:gd name="T39" fmla="*/ 25 h 123"/>
                  <a:gd name="T40" fmla="*/ 25 w 369"/>
                  <a:gd name="T41" fmla="*/ 11 h 123"/>
                  <a:gd name="T42" fmla="*/ 43 w 369"/>
                  <a:gd name="T43" fmla="*/ 3 h 123"/>
                  <a:gd name="T44" fmla="*/ 62 w 369"/>
                  <a:gd name="T4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9" h="123">
                    <a:moveTo>
                      <a:pt x="62" y="0"/>
                    </a:moveTo>
                    <a:lnTo>
                      <a:pt x="308" y="0"/>
                    </a:lnTo>
                    <a:lnTo>
                      <a:pt x="327" y="3"/>
                    </a:lnTo>
                    <a:lnTo>
                      <a:pt x="344" y="11"/>
                    </a:lnTo>
                    <a:lnTo>
                      <a:pt x="358" y="25"/>
                    </a:lnTo>
                    <a:lnTo>
                      <a:pt x="366" y="42"/>
                    </a:lnTo>
                    <a:lnTo>
                      <a:pt x="369" y="61"/>
                    </a:lnTo>
                    <a:lnTo>
                      <a:pt x="366" y="81"/>
                    </a:lnTo>
                    <a:lnTo>
                      <a:pt x="358" y="98"/>
                    </a:lnTo>
                    <a:lnTo>
                      <a:pt x="344" y="112"/>
                    </a:lnTo>
                    <a:lnTo>
                      <a:pt x="327" y="120"/>
                    </a:lnTo>
                    <a:lnTo>
                      <a:pt x="308" y="123"/>
                    </a:lnTo>
                    <a:lnTo>
                      <a:pt x="62" y="123"/>
                    </a:lnTo>
                    <a:lnTo>
                      <a:pt x="43" y="120"/>
                    </a:lnTo>
                    <a:lnTo>
                      <a:pt x="25" y="112"/>
                    </a:lnTo>
                    <a:lnTo>
                      <a:pt x="13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3" y="25"/>
                    </a:lnTo>
                    <a:lnTo>
                      <a:pt x="25" y="11"/>
                    </a:lnTo>
                    <a:lnTo>
                      <a:pt x="43" y="3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Freeform 45">
                <a:extLst>
                  <a:ext uri="{FF2B5EF4-FFF2-40B4-BE49-F238E27FC236}">
                    <a16:creationId xmlns:a16="http://schemas.microsoft.com/office/drawing/2014/main" id="{4A65AA9A-F950-B748-B834-22154210B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5183188"/>
                <a:ext cx="79375" cy="79375"/>
              </a:xfrm>
              <a:custGeom>
                <a:avLst/>
                <a:gdLst>
                  <a:gd name="T0" fmla="*/ 236 w 297"/>
                  <a:gd name="T1" fmla="*/ 0 h 298"/>
                  <a:gd name="T2" fmla="*/ 250 w 297"/>
                  <a:gd name="T3" fmla="*/ 2 h 298"/>
                  <a:gd name="T4" fmla="*/ 265 w 297"/>
                  <a:gd name="T5" fmla="*/ 8 h 298"/>
                  <a:gd name="T6" fmla="*/ 279 w 297"/>
                  <a:gd name="T7" fmla="*/ 18 h 298"/>
                  <a:gd name="T8" fmla="*/ 289 w 297"/>
                  <a:gd name="T9" fmla="*/ 31 h 298"/>
                  <a:gd name="T10" fmla="*/ 294 w 297"/>
                  <a:gd name="T11" fmla="*/ 46 h 298"/>
                  <a:gd name="T12" fmla="*/ 297 w 297"/>
                  <a:gd name="T13" fmla="*/ 62 h 298"/>
                  <a:gd name="T14" fmla="*/ 294 w 297"/>
                  <a:gd name="T15" fmla="*/ 78 h 298"/>
                  <a:gd name="T16" fmla="*/ 289 w 297"/>
                  <a:gd name="T17" fmla="*/ 93 h 298"/>
                  <a:gd name="T18" fmla="*/ 279 w 297"/>
                  <a:gd name="T19" fmla="*/ 105 h 298"/>
                  <a:gd name="T20" fmla="*/ 105 w 297"/>
                  <a:gd name="T21" fmla="*/ 281 h 298"/>
                  <a:gd name="T22" fmla="*/ 92 w 297"/>
                  <a:gd name="T23" fmla="*/ 291 h 298"/>
                  <a:gd name="T24" fmla="*/ 77 w 297"/>
                  <a:gd name="T25" fmla="*/ 296 h 298"/>
                  <a:gd name="T26" fmla="*/ 62 w 297"/>
                  <a:gd name="T27" fmla="*/ 298 h 298"/>
                  <a:gd name="T28" fmla="*/ 46 w 297"/>
                  <a:gd name="T29" fmla="*/ 296 h 298"/>
                  <a:gd name="T30" fmla="*/ 31 w 297"/>
                  <a:gd name="T31" fmla="*/ 291 h 298"/>
                  <a:gd name="T32" fmla="*/ 17 w 297"/>
                  <a:gd name="T33" fmla="*/ 281 h 298"/>
                  <a:gd name="T34" fmla="*/ 8 w 297"/>
                  <a:gd name="T35" fmla="*/ 267 h 298"/>
                  <a:gd name="T36" fmla="*/ 2 w 297"/>
                  <a:gd name="T37" fmla="*/ 252 h 298"/>
                  <a:gd name="T38" fmla="*/ 0 w 297"/>
                  <a:gd name="T39" fmla="*/ 237 h 298"/>
                  <a:gd name="T40" fmla="*/ 2 w 297"/>
                  <a:gd name="T41" fmla="*/ 221 h 298"/>
                  <a:gd name="T42" fmla="*/ 8 w 297"/>
                  <a:gd name="T43" fmla="*/ 207 h 298"/>
                  <a:gd name="T44" fmla="*/ 17 w 297"/>
                  <a:gd name="T45" fmla="*/ 193 h 298"/>
                  <a:gd name="T46" fmla="*/ 192 w 297"/>
                  <a:gd name="T47" fmla="*/ 18 h 298"/>
                  <a:gd name="T48" fmla="*/ 205 w 297"/>
                  <a:gd name="T49" fmla="*/ 8 h 298"/>
                  <a:gd name="T50" fmla="*/ 220 w 297"/>
                  <a:gd name="T51" fmla="*/ 2 h 298"/>
                  <a:gd name="T52" fmla="*/ 236 w 297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98">
                    <a:moveTo>
                      <a:pt x="236" y="0"/>
                    </a:moveTo>
                    <a:lnTo>
                      <a:pt x="250" y="2"/>
                    </a:lnTo>
                    <a:lnTo>
                      <a:pt x="265" y="8"/>
                    </a:lnTo>
                    <a:lnTo>
                      <a:pt x="279" y="18"/>
                    </a:lnTo>
                    <a:lnTo>
                      <a:pt x="289" y="31"/>
                    </a:lnTo>
                    <a:lnTo>
                      <a:pt x="294" y="46"/>
                    </a:lnTo>
                    <a:lnTo>
                      <a:pt x="297" y="62"/>
                    </a:lnTo>
                    <a:lnTo>
                      <a:pt x="294" y="78"/>
                    </a:lnTo>
                    <a:lnTo>
                      <a:pt x="289" y="93"/>
                    </a:lnTo>
                    <a:lnTo>
                      <a:pt x="279" y="105"/>
                    </a:lnTo>
                    <a:lnTo>
                      <a:pt x="105" y="281"/>
                    </a:lnTo>
                    <a:lnTo>
                      <a:pt x="92" y="291"/>
                    </a:lnTo>
                    <a:lnTo>
                      <a:pt x="77" y="296"/>
                    </a:lnTo>
                    <a:lnTo>
                      <a:pt x="62" y="298"/>
                    </a:lnTo>
                    <a:lnTo>
                      <a:pt x="46" y="296"/>
                    </a:lnTo>
                    <a:lnTo>
                      <a:pt x="31" y="291"/>
                    </a:lnTo>
                    <a:lnTo>
                      <a:pt x="17" y="281"/>
                    </a:lnTo>
                    <a:lnTo>
                      <a:pt x="8" y="267"/>
                    </a:lnTo>
                    <a:lnTo>
                      <a:pt x="2" y="252"/>
                    </a:lnTo>
                    <a:lnTo>
                      <a:pt x="0" y="237"/>
                    </a:lnTo>
                    <a:lnTo>
                      <a:pt x="2" y="221"/>
                    </a:lnTo>
                    <a:lnTo>
                      <a:pt x="8" y="207"/>
                    </a:lnTo>
                    <a:lnTo>
                      <a:pt x="17" y="193"/>
                    </a:lnTo>
                    <a:lnTo>
                      <a:pt x="192" y="18"/>
                    </a:lnTo>
                    <a:lnTo>
                      <a:pt x="205" y="8"/>
                    </a:lnTo>
                    <a:lnTo>
                      <a:pt x="220" y="2"/>
                    </a:lnTo>
                    <a:lnTo>
                      <a:pt x="2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Freeform 46">
                <a:extLst>
                  <a:ext uri="{FF2B5EF4-FFF2-40B4-BE49-F238E27FC236}">
                    <a16:creationId xmlns:a16="http://schemas.microsoft.com/office/drawing/2014/main" id="{89F125D5-BE04-1F42-8F9A-18CEBB27A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3" y="5692775"/>
                <a:ext cx="79375" cy="79375"/>
              </a:xfrm>
              <a:custGeom>
                <a:avLst/>
                <a:gdLst>
                  <a:gd name="T0" fmla="*/ 235 w 297"/>
                  <a:gd name="T1" fmla="*/ 0 h 300"/>
                  <a:gd name="T2" fmla="*/ 251 w 297"/>
                  <a:gd name="T3" fmla="*/ 3 h 300"/>
                  <a:gd name="T4" fmla="*/ 266 w 297"/>
                  <a:gd name="T5" fmla="*/ 9 h 300"/>
                  <a:gd name="T6" fmla="*/ 280 w 297"/>
                  <a:gd name="T7" fmla="*/ 19 h 300"/>
                  <a:gd name="T8" fmla="*/ 289 w 297"/>
                  <a:gd name="T9" fmla="*/ 32 h 300"/>
                  <a:gd name="T10" fmla="*/ 295 w 297"/>
                  <a:gd name="T11" fmla="*/ 47 h 300"/>
                  <a:gd name="T12" fmla="*/ 297 w 297"/>
                  <a:gd name="T13" fmla="*/ 63 h 300"/>
                  <a:gd name="T14" fmla="*/ 295 w 297"/>
                  <a:gd name="T15" fmla="*/ 79 h 300"/>
                  <a:gd name="T16" fmla="*/ 289 w 297"/>
                  <a:gd name="T17" fmla="*/ 93 h 300"/>
                  <a:gd name="T18" fmla="*/ 280 w 297"/>
                  <a:gd name="T19" fmla="*/ 106 h 300"/>
                  <a:gd name="T20" fmla="*/ 105 w 297"/>
                  <a:gd name="T21" fmla="*/ 281 h 300"/>
                  <a:gd name="T22" fmla="*/ 92 w 297"/>
                  <a:gd name="T23" fmla="*/ 292 h 300"/>
                  <a:gd name="T24" fmla="*/ 77 w 297"/>
                  <a:gd name="T25" fmla="*/ 298 h 300"/>
                  <a:gd name="T26" fmla="*/ 61 w 297"/>
                  <a:gd name="T27" fmla="*/ 300 h 300"/>
                  <a:gd name="T28" fmla="*/ 45 w 297"/>
                  <a:gd name="T29" fmla="*/ 298 h 300"/>
                  <a:gd name="T30" fmla="*/ 31 w 297"/>
                  <a:gd name="T31" fmla="*/ 292 h 300"/>
                  <a:gd name="T32" fmla="*/ 18 w 297"/>
                  <a:gd name="T33" fmla="*/ 281 h 300"/>
                  <a:gd name="T34" fmla="*/ 8 w 297"/>
                  <a:gd name="T35" fmla="*/ 269 h 300"/>
                  <a:gd name="T36" fmla="*/ 2 w 297"/>
                  <a:gd name="T37" fmla="*/ 254 h 300"/>
                  <a:gd name="T38" fmla="*/ 0 w 297"/>
                  <a:gd name="T39" fmla="*/ 238 h 300"/>
                  <a:gd name="T40" fmla="*/ 2 w 297"/>
                  <a:gd name="T41" fmla="*/ 222 h 300"/>
                  <a:gd name="T42" fmla="*/ 8 w 297"/>
                  <a:gd name="T43" fmla="*/ 207 h 300"/>
                  <a:gd name="T44" fmla="*/ 18 w 297"/>
                  <a:gd name="T45" fmla="*/ 195 h 300"/>
                  <a:gd name="T46" fmla="*/ 192 w 297"/>
                  <a:gd name="T47" fmla="*/ 19 h 300"/>
                  <a:gd name="T48" fmla="*/ 205 w 297"/>
                  <a:gd name="T49" fmla="*/ 9 h 300"/>
                  <a:gd name="T50" fmla="*/ 220 w 297"/>
                  <a:gd name="T51" fmla="*/ 3 h 300"/>
                  <a:gd name="T52" fmla="*/ 235 w 297"/>
                  <a:gd name="T53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300">
                    <a:moveTo>
                      <a:pt x="235" y="0"/>
                    </a:moveTo>
                    <a:lnTo>
                      <a:pt x="251" y="3"/>
                    </a:lnTo>
                    <a:lnTo>
                      <a:pt x="266" y="9"/>
                    </a:lnTo>
                    <a:lnTo>
                      <a:pt x="280" y="19"/>
                    </a:lnTo>
                    <a:lnTo>
                      <a:pt x="289" y="32"/>
                    </a:lnTo>
                    <a:lnTo>
                      <a:pt x="295" y="47"/>
                    </a:lnTo>
                    <a:lnTo>
                      <a:pt x="297" y="63"/>
                    </a:lnTo>
                    <a:lnTo>
                      <a:pt x="295" y="79"/>
                    </a:lnTo>
                    <a:lnTo>
                      <a:pt x="289" y="93"/>
                    </a:lnTo>
                    <a:lnTo>
                      <a:pt x="280" y="106"/>
                    </a:lnTo>
                    <a:lnTo>
                      <a:pt x="105" y="281"/>
                    </a:lnTo>
                    <a:lnTo>
                      <a:pt x="92" y="292"/>
                    </a:lnTo>
                    <a:lnTo>
                      <a:pt x="77" y="298"/>
                    </a:lnTo>
                    <a:lnTo>
                      <a:pt x="61" y="300"/>
                    </a:lnTo>
                    <a:lnTo>
                      <a:pt x="45" y="298"/>
                    </a:lnTo>
                    <a:lnTo>
                      <a:pt x="31" y="292"/>
                    </a:lnTo>
                    <a:lnTo>
                      <a:pt x="18" y="281"/>
                    </a:lnTo>
                    <a:lnTo>
                      <a:pt x="8" y="269"/>
                    </a:lnTo>
                    <a:lnTo>
                      <a:pt x="2" y="254"/>
                    </a:lnTo>
                    <a:lnTo>
                      <a:pt x="0" y="238"/>
                    </a:lnTo>
                    <a:lnTo>
                      <a:pt x="2" y="222"/>
                    </a:lnTo>
                    <a:lnTo>
                      <a:pt x="8" y="207"/>
                    </a:lnTo>
                    <a:lnTo>
                      <a:pt x="18" y="195"/>
                    </a:lnTo>
                    <a:lnTo>
                      <a:pt x="192" y="19"/>
                    </a:lnTo>
                    <a:lnTo>
                      <a:pt x="205" y="9"/>
                    </a:lnTo>
                    <a:lnTo>
                      <a:pt x="220" y="3"/>
                    </a:lnTo>
                    <a:lnTo>
                      <a:pt x="2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Freeform 47">
                <a:extLst>
                  <a:ext uri="{FF2B5EF4-FFF2-40B4-BE49-F238E27FC236}">
                    <a16:creationId xmlns:a16="http://schemas.microsoft.com/office/drawing/2014/main" id="{56D6E623-DC45-9242-8D65-1FEAA3BAF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5692775"/>
                <a:ext cx="79375" cy="79375"/>
              </a:xfrm>
              <a:custGeom>
                <a:avLst/>
                <a:gdLst>
                  <a:gd name="T0" fmla="*/ 62 w 297"/>
                  <a:gd name="T1" fmla="*/ 0 h 300"/>
                  <a:gd name="T2" fmla="*/ 77 w 297"/>
                  <a:gd name="T3" fmla="*/ 3 h 300"/>
                  <a:gd name="T4" fmla="*/ 92 w 297"/>
                  <a:gd name="T5" fmla="*/ 9 h 300"/>
                  <a:gd name="T6" fmla="*/ 105 w 297"/>
                  <a:gd name="T7" fmla="*/ 19 h 300"/>
                  <a:gd name="T8" fmla="*/ 279 w 297"/>
                  <a:gd name="T9" fmla="*/ 195 h 300"/>
                  <a:gd name="T10" fmla="*/ 289 w 297"/>
                  <a:gd name="T11" fmla="*/ 207 h 300"/>
                  <a:gd name="T12" fmla="*/ 294 w 297"/>
                  <a:gd name="T13" fmla="*/ 222 h 300"/>
                  <a:gd name="T14" fmla="*/ 297 w 297"/>
                  <a:gd name="T15" fmla="*/ 238 h 300"/>
                  <a:gd name="T16" fmla="*/ 294 w 297"/>
                  <a:gd name="T17" fmla="*/ 254 h 300"/>
                  <a:gd name="T18" fmla="*/ 289 w 297"/>
                  <a:gd name="T19" fmla="*/ 269 h 300"/>
                  <a:gd name="T20" fmla="*/ 279 w 297"/>
                  <a:gd name="T21" fmla="*/ 281 h 300"/>
                  <a:gd name="T22" fmla="*/ 266 w 297"/>
                  <a:gd name="T23" fmla="*/ 292 h 300"/>
                  <a:gd name="T24" fmla="*/ 251 w 297"/>
                  <a:gd name="T25" fmla="*/ 298 h 300"/>
                  <a:gd name="T26" fmla="*/ 236 w 297"/>
                  <a:gd name="T27" fmla="*/ 300 h 300"/>
                  <a:gd name="T28" fmla="*/ 220 w 297"/>
                  <a:gd name="T29" fmla="*/ 298 h 300"/>
                  <a:gd name="T30" fmla="*/ 205 w 297"/>
                  <a:gd name="T31" fmla="*/ 292 h 300"/>
                  <a:gd name="T32" fmla="*/ 192 w 297"/>
                  <a:gd name="T33" fmla="*/ 281 h 300"/>
                  <a:gd name="T34" fmla="*/ 17 w 297"/>
                  <a:gd name="T35" fmla="*/ 106 h 300"/>
                  <a:gd name="T36" fmla="*/ 8 w 297"/>
                  <a:gd name="T37" fmla="*/ 93 h 300"/>
                  <a:gd name="T38" fmla="*/ 2 w 297"/>
                  <a:gd name="T39" fmla="*/ 79 h 300"/>
                  <a:gd name="T40" fmla="*/ 0 w 297"/>
                  <a:gd name="T41" fmla="*/ 63 h 300"/>
                  <a:gd name="T42" fmla="*/ 2 w 297"/>
                  <a:gd name="T43" fmla="*/ 47 h 300"/>
                  <a:gd name="T44" fmla="*/ 8 w 297"/>
                  <a:gd name="T45" fmla="*/ 32 h 300"/>
                  <a:gd name="T46" fmla="*/ 17 w 297"/>
                  <a:gd name="T47" fmla="*/ 19 h 300"/>
                  <a:gd name="T48" fmla="*/ 31 w 297"/>
                  <a:gd name="T49" fmla="*/ 9 h 300"/>
                  <a:gd name="T50" fmla="*/ 46 w 297"/>
                  <a:gd name="T51" fmla="*/ 3 h 300"/>
                  <a:gd name="T52" fmla="*/ 62 w 297"/>
                  <a:gd name="T53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300">
                    <a:moveTo>
                      <a:pt x="62" y="0"/>
                    </a:moveTo>
                    <a:lnTo>
                      <a:pt x="77" y="3"/>
                    </a:lnTo>
                    <a:lnTo>
                      <a:pt x="92" y="9"/>
                    </a:lnTo>
                    <a:lnTo>
                      <a:pt x="105" y="19"/>
                    </a:lnTo>
                    <a:lnTo>
                      <a:pt x="279" y="195"/>
                    </a:lnTo>
                    <a:lnTo>
                      <a:pt x="289" y="207"/>
                    </a:lnTo>
                    <a:lnTo>
                      <a:pt x="294" y="222"/>
                    </a:lnTo>
                    <a:lnTo>
                      <a:pt x="297" y="238"/>
                    </a:lnTo>
                    <a:lnTo>
                      <a:pt x="294" y="254"/>
                    </a:lnTo>
                    <a:lnTo>
                      <a:pt x="289" y="269"/>
                    </a:lnTo>
                    <a:lnTo>
                      <a:pt x="279" y="281"/>
                    </a:lnTo>
                    <a:lnTo>
                      <a:pt x="266" y="292"/>
                    </a:lnTo>
                    <a:lnTo>
                      <a:pt x="251" y="298"/>
                    </a:lnTo>
                    <a:lnTo>
                      <a:pt x="236" y="300"/>
                    </a:lnTo>
                    <a:lnTo>
                      <a:pt x="220" y="298"/>
                    </a:lnTo>
                    <a:lnTo>
                      <a:pt x="205" y="292"/>
                    </a:lnTo>
                    <a:lnTo>
                      <a:pt x="192" y="281"/>
                    </a:lnTo>
                    <a:lnTo>
                      <a:pt x="17" y="106"/>
                    </a:lnTo>
                    <a:lnTo>
                      <a:pt x="8" y="93"/>
                    </a:lnTo>
                    <a:lnTo>
                      <a:pt x="2" y="79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Freeform 48">
                <a:extLst>
                  <a:ext uri="{FF2B5EF4-FFF2-40B4-BE49-F238E27FC236}">
                    <a16:creationId xmlns:a16="http://schemas.microsoft.com/office/drawing/2014/main" id="{367C1D83-AA30-7248-A387-5BB4E3345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3" y="5183188"/>
                <a:ext cx="79375" cy="79375"/>
              </a:xfrm>
              <a:custGeom>
                <a:avLst/>
                <a:gdLst>
                  <a:gd name="T0" fmla="*/ 61 w 297"/>
                  <a:gd name="T1" fmla="*/ 0 h 298"/>
                  <a:gd name="T2" fmla="*/ 77 w 297"/>
                  <a:gd name="T3" fmla="*/ 2 h 298"/>
                  <a:gd name="T4" fmla="*/ 92 w 297"/>
                  <a:gd name="T5" fmla="*/ 8 h 298"/>
                  <a:gd name="T6" fmla="*/ 105 w 297"/>
                  <a:gd name="T7" fmla="*/ 18 h 298"/>
                  <a:gd name="T8" fmla="*/ 280 w 297"/>
                  <a:gd name="T9" fmla="*/ 193 h 298"/>
                  <a:gd name="T10" fmla="*/ 289 w 297"/>
                  <a:gd name="T11" fmla="*/ 207 h 298"/>
                  <a:gd name="T12" fmla="*/ 295 w 297"/>
                  <a:gd name="T13" fmla="*/ 221 h 298"/>
                  <a:gd name="T14" fmla="*/ 297 w 297"/>
                  <a:gd name="T15" fmla="*/ 237 h 298"/>
                  <a:gd name="T16" fmla="*/ 295 w 297"/>
                  <a:gd name="T17" fmla="*/ 252 h 298"/>
                  <a:gd name="T18" fmla="*/ 289 w 297"/>
                  <a:gd name="T19" fmla="*/ 267 h 298"/>
                  <a:gd name="T20" fmla="*/ 280 w 297"/>
                  <a:gd name="T21" fmla="*/ 281 h 298"/>
                  <a:gd name="T22" fmla="*/ 266 w 297"/>
                  <a:gd name="T23" fmla="*/ 291 h 298"/>
                  <a:gd name="T24" fmla="*/ 251 w 297"/>
                  <a:gd name="T25" fmla="*/ 296 h 298"/>
                  <a:gd name="T26" fmla="*/ 235 w 297"/>
                  <a:gd name="T27" fmla="*/ 298 h 298"/>
                  <a:gd name="T28" fmla="*/ 220 w 297"/>
                  <a:gd name="T29" fmla="*/ 296 h 298"/>
                  <a:gd name="T30" fmla="*/ 205 w 297"/>
                  <a:gd name="T31" fmla="*/ 291 h 298"/>
                  <a:gd name="T32" fmla="*/ 192 w 297"/>
                  <a:gd name="T33" fmla="*/ 281 h 298"/>
                  <a:gd name="T34" fmla="*/ 18 w 297"/>
                  <a:gd name="T35" fmla="*/ 105 h 298"/>
                  <a:gd name="T36" fmla="*/ 8 w 297"/>
                  <a:gd name="T37" fmla="*/ 93 h 298"/>
                  <a:gd name="T38" fmla="*/ 2 w 297"/>
                  <a:gd name="T39" fmla="*/ 78 h 298"/>
                  <a:gd name="T40" fmla="*/ 0 w 297"/>
                  <a:gd name="T41" fmla="*/ 62 h 298"/>
                  <a:gd name="T42" fmla="*/ 2 w 297"/>
                  <a:gd name="T43" fmla="*/ 46 h 298"/>
                  <a:gd name="T44" fmla="*/ 8 w 297"/>
                  <a:gd name="T45" fmla="*/ 31 h 298"/>
                  <a:gd name="T46" fmla="*/ 18 w 297"/>
                  <a:gd name="T47" fmla="*/ 18 h 298"/>
                  <a:gd name="T48" fmla="*/ 32 w 297"/>
                  <a:gd name="T49" fmla="*/ 8 h 298"/>
                  <a:gd name="T50" fmla="*/ 47 w 297"/>
                  <a:gd name="T51" fmla="*/ 2 h 298"/>
                  <a:gd name="T52" fmla="*/ 61 w 297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7" h="298">
                    <a:moveTo>
                      <a:pt x="61" y="0"/>
                    </a:moveTo>
                    <a:lnTo>
                      <a:pt x="77" y="2"/>
                    </a:lnTo>
                    <a:lnTo>
                      <a:pt x="92" y="8"/>
                    </a:lnTo>
                    <a:lnTo>
                      <a:pt x="105" y="18"/>
                    </a:lnTo>
                    <a:lnTo>
                      <a:pt x="280" y="193"/>
                    </a:lnTo>
                    <a:lnTo>
                      <a:pt x="289" y="207"/>
                    </a:lnTo>
                    <a:lnTo>
                      <a:pt x="295" y="221"/>
                    </a:lnTo>
                    <a:lnTo>
                      <a:pt x="297" y="237"/>
                    </a:lnTo>
                    <a:lnTo>
                      <a:pt x="295" y="252"/>
                    </a:lnTo>
                    <a:lnTo>
                      <a:pt x="289" y="267"/>
                    </a:lnTo>
                    <a:lnTo>
                      <a:pt x="280" y="281"/>
                    </a:lnTo>
                    <a:lnTo>
                      <a:pt x="266" y="291"/>
                    </a:lnTo>
                    <a:lnTo>
                      <a:pt x="251" y="296"/>
                    </a:lnTo>
                    <a:lnTo>
                      <a:pt x="235" y="298"/>
                    </a:lnTo>
                    <a:lnTo>
                      <a:pt x="220" y="296"/>
                    </a:lnTo>
                    <a:lnTo>
                      <a:pt x="205" y="291"/>
                    </a:lnTo>
                    <a:lnTo>
                      <a:pt x="192" y="281"/>
                    </a:lnTo>
                    <a:lnTo>
                      <a:pt x="18" y="105"/>
                    </a:lnTo>
                    <a:lnTo>
                      <a:pt x="8" y="93"/>
                    </a:lnTo>
                    <a:lnTo>
                      <a:pt x="2" y="78"/>
                    </a:lnTo>
                    <a:lnTo>
                      <a:pt x="0" y="62"/>
                    </a:lnTo>
                    <a:lnTo>
                      <a:pt x="2" y="46"/>
                    </a:lnTo>
                    <a:lnTo>
                      <a:pt x="8" y="31"/>
                    </a:lnTo>
                    <a:lnTo>
                      <a:pt x="18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Freeform 49">
                <a:extLst>
                  <a:ext uri="{FF2B5EF4-FFF2-40B4-BE49-F238E27FC236}">
                    <a16:creationId xmlns:a16="http://schemas.microsoft.com/office/drawing/2014/main" id="{16F84F43-0432-C843-8BCE-8A264E5AE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6350" y="5281613"/>
                <a:ext cx="212725" cy="212725"/>
              </a:xfrm>
              <a:custGeom>
                <a:avLst/>
                <a:gdLst>
                  <a:gd name="T0" fmla="*/ 737 w 800"/>
                  <a:gd name="T1" fmla="*/ 0 h 806"/>
                  <a:gd name="T2" fmla="*/ 758 w 800"/>
                  <a:gd name="T3" fmla="*/ 3 h 806"/>
                  <a:gd name="T4" fmla="*/ 775 w 800"/>
                  <a:gd name="T5" fmla="*/ 13 h 806"/>
                  <a:gd name="T6" fmla="*/ 788 w 800"/>
                  <a:gd name="T7" fmla="*/ 26 h 806"/>
                  <a:gd name="T8" fmla="*/ 797 w 800"/>
                  <a:gd name="T9" fmla="*/ 43 h 806"/>
                  <a:gd name="T10" fmla="*/ 800 w 800"/>
                  <a:gd name="T11" fmla="*/ 63 h 806"/>
                  <a:gd name="T12" fmla="*/ 797 w 800"/>
                  <a:gd name="T13" fmla="*/ 82 h 806"/>
                  <a:gd name="T14" fmla="*/ 788 w 800"/>
                  <a:gd name="T15" fmla="*/ 100 h 806"/>
                  <a:gd name="T16" fmla="*/ 775 w 800"/>
                  <a:gd name="T17" fmla="*/ 112 h 806"/>
                  <a:gd name="T18" fmla="*/ 758 w 800"/>
                  <a:gd name="T19" fmla="*/ 122 h 806"/>
                  <a:gd name="T20" fmla="*/ 737 w 800"/>
                  <a:gd name="T21" fmla="*/ 125 h 806"/>
                  <a:gd name="T22" fmla="*/ 676 w 800"/>
                  <a:gd name="T23" fmla="*/ 128 h 806"/>
                  <a:gd name="T24" fmla="*/ 615 w 800"/>
                  <a:gd name="T25" fmla="*/ 138 h 806"/>
                  <a:gd name="T26" fmla="*/ 556 w 800"/>
                  <a:gd name="T27" fmla="*/ 152 h 806"/>
                  <a:gd name="T28" fmla="*/ 499 w 800"/>
                  <a:gd name="T29" fmla="*/ 174 h 806"/>
                  <a:gd name="T30" fmla="*/ 446 w 800"/>
                  <a:gd name="T31" fmla="*/ 200 h 806"/>
                  <a:gd name="T32" fmla="*/ 394 w 800"/>
                  <a:gd name="T33" fmla="*/ 231 h 806"/>
                  <a:gd name="T34" fmla="*/ 347 w 800"/>
                  <a:gd name="T35" fmla="*/ 266 h 806"/>
                  <a:gd name="T36" fmla="*/ 303 w 800"/>
                  <a:gd name="T37" fmla="*/ 307 h 806"/>
                  <a:gd name="T38" fmla="*/ 263 w 800"/>
                  <a:gd name="T39" fmla="*/ 350 h 806"/>
                  <a:gd name="T40" fmla="*/ 228 w 800"/>
                  <a:gd name="T41" fmla="*/ 399 h 806"/>
                  <a:gd name="T42" fmla="*/ 197 w 800"/>
                  <a:gd name="T43" fmla="*/ 449 h 806"/>
                  <a:gd name="T44" fmla="*/ 172 w 800"/>
                  <a:gd name="T45" fmla="*/ 503 h 806"/>
                  <a:gd name="T46" fmla="*/ 151 w 800"/>
                  <a:gd name="T47" fmla="*/ 560 h 806"/>
                  <a:gd name="T48" fmla="*/ 135 w 800"/>
                  <a:gd name="T49" fmla="*/ 619 h 806"/>
                  <a:gd name="T50" fmla="*/ 126 w 800"/>
                  <a:gd name="T51" fmla="*/ 681 h 806"/>
                  <a:gd name="T52" fmla="*/ 122 w 800"/>
                  <a:gd name="T53" fmla="*/ 744 h 806"/>
                  <a:gd name="T54" fmla="*/ 119 w 800"/>
                  <a:gd name="T55" fmla="*/ 764 h 806"/>
                  <a:gd name="T56" fmla="*/ 111 w 800"/>
                  <a:gd name="T57" fmla="*/ 781 h 806"/>
                  <a:gd name="T58" fmla="*/ 97 w 800"/>
                  <a:gd name="T59" fmla="*/ 795 h 806"/>
                  <a:gd name="T60" fmla="*/ 80 w 800"/>
                  <a:gd name="T61" fmla="*/ 803 h 806"/>
                  <a:gd name="T62" fmla="*/ 62 w 800"/>
                  <a:gd name="T63" fmla="*/ 806 h 806"/>
                  <a:gd name="T64" fmla="*/ 42 w 800"/>
                  <a:gd name="T65" fmla="*/ 803 h 806"/>
                  <a:gd name="T66" fmla="*/ 25 w 800"/>
                  <a:gd name="T67" fmla="*/ 795 h 806"/>
                  <a:gd name="T68" fmla="*/ 11 w 800"/>
                  <a:gd name="T69" fmla="*/ 781 h 806"/>
                  <a:gd name="T70" fmla="*/ 3 w 800"/>
                  <a:gd name="T71" fmla="*/ 764 h 806"/>
                  <a:gd name="T72" fmla="*/ 0 w 800"/>
                  <a:gd name="T73" fmla="*/ 744 h 806"/>
                  <a:gd name="T74" fmla="*/ 3 w 800"/>
                  <a:gd name="T75" fmla="*/ 676 h 806"/>
                  <a:gd name="T76" fmla="*/ 11 w 800"/>
                  <a:gd name="T77" fmla="*/ 611 h 806"/>
                  <a:gd name="T78" fmla="*/ 26 w 800"/>
                  <a:gd name="T79" fmla="*/ 546 h 806"/>
                  <a:gd name="T80" fmla="*/ 46 w 800"/>
                  <a:gd name="T81" fmla="*/ 485 h 806"/>
                  <a:gd name="T82" fmla="*/ 71 w 800"/>
                  <a:gd name="T83" fmla="*/ 426 h 806"/>
                  <a:gd name="T84" fmla="*/ 100 w 800"/>
                  <a:gd name="T85" fmla="*/ 369 h 806"/>
                  <a:gd name="T86" fmla="*/ 135 w 800"/>
                  <a:gd name="T87" fmla="*/ 316 h 806"/>
                  <a:gd name="T88" fmla="*/ 174 w 800"/>
                  <a:gd name="T89" fmla="*/ 265 h 806"/>
                  <a:gd name="T90" fmla="*/ 216 w 800"/>
                  <a:gd name="T91" fmla="*/ 219 h 806"/>
                  <a:gd name="T92" fmla="*/ 263 w 800"/>
                  <a:gd name="T93" fmla="*/ 176 h 806"/>
                  <a:gd name="T94" fmla="*/ 312 w 800"/>
                  <a:gd name="T95" fmla="*/ 137 h 806"/>
                  <a:gd name="T96" fmla="*/ 366 w 800"/>
                  <a:gd name="T97" fmla="*/ 102 h 806"/>
                  <a:gd name="T98" fmla="*/ 422 w 800"/>
                  <a:gd name="T99" fmla="*/ 72 h 806"/>
                  <a:gd name="T100" fmla="*/ 481 w 800"/>
                  <a:gd name="T101" fmla="*/ 47 h 806"/>
                  <a:gd name="T102" fmla="*/ 542 w 800"/>
                  <a:gd name="T103" fmla="*/ 27 h 806"/>
                  <a:gd name="T104" fmla="*/ 606 w 800"/>
                  <a:gd name="T105" fmla="*/ 13 h 806"/>
                  <a:gd name="T106" fmla="*/ 671 w 800"/>
                  <a:gd name="T107" fmla="*/ 3 h 806"/>
                  <a:gd name="T108" fmla="*/ 737 w 800"/>
                  <a:gd name="T109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0" h="806">
                    <a:moveTo>
                      <a:pt x="737" y="0"/>
                    </a:moveTo>
                    <a:lnTo>
                      <a:pt x="758" y="3"/>
                    </a:lnTo>
                    <a:lnTo>
                      <a:pt x="775" y="13"/>
                    </a:lnTo>
                    <a:lnTo>
                      <a:pt x="788" y="26"/>
                    </a:lnTo>
                    <a:lnTo>
                      <a:pt x="797" y="43"/>
                    </a:lnTo>
                    <a:lnTo>
                      <a:pt x="800" y="63"/>
                    </a:lnTo>
                    <a:lnTo>
                      <a:pt x="797" y="82"/>
                    </a:lnTo>
                    <a:lnTo>
                      <a:pt x="788" y="100"/>
                    </a:lnTo>
                    <a:lnTo>
                      <a:pt x="775" y="112"/>
                    </a:lnTo>
                    <a:lnTo>
                      <a:pt x="758" y="122"/>
                    </a:lnTo>
                    <a:lnTo>
                      <a:pt x="737" y="125"/>
                    </a:lnTo>
                    <a:lnTo>
                      <a:pt x="676" y="128"/>
                    </a:lnTo>
                    <a:lnTo>
                      <a:pt x="615" y="138"/>
                    </a:lnTo>
                    <a:lnTo>
                      <a:pt x="556" y="152"/>
                    </a:lnTo>
                    <a:lnTo>
                      <a:pt x="499" y="174"/>
                    </a:lnTo>
                    <a:lnTo>
                      <a:pt x="446" y="200"/>
                    </a:lnTo>
                    <a:lnTo>
                      <a:pt x="394" y="231"/>
                    </a:lnTo>
                    <a:lnTo>
                      <a:pt x="347" y="266"/>
                    </a:lnTo>
                    <a:lnTo>
                      <a:pt x="303" y="307"/>
                    </a:lnTo>
                    <a:lnTo>
                      <a:pt x="263" y="350"/>
                    </a:lnTo>
                    <a:lnTo>
                      <a:pt x="228" y="399"/>
                    </a:lnTo>
                    <a:lnTo>
                      <a:pt x="197" y="449"/>
                    </a:lnTo>
                    <a:lnTo>
                      <a:pt x="172" y="503"/>
                    </a:lnTo>
                    <a:lnTo>
                      <a:pt x="151" y="560"/>
                    </a:lnTo>
                    <a:lnTo>
                      <a:pt x="135" y="619"/>
                    </a:lnTo>
                    <a:lnTo>
                      <a:pt x="126" y="681"/>
                    </a:lnTo>
                    <a:lnTo>
                      <a:pt x="122" y="744"/>
                    </a:lnTo>
                    <a:lnTo>
                      <a:pt x="119" y="764"/>
                    </a:lnTo>
                    <a:lnTo>
                      <a:pt x="111" y="781"/>
                    </a:lnTo>
                    <a:lnTo>
                      <a:pt x="97" y="795"/>
                    </a:lnTo>
                    <a:lnTo>
                      <a:pt x="80" y="803"/>
                    </a:lnTo>
                    <a:lnTo>
                      <a:pt x="62" y="806"/>
                    </a:lnTo>
                    <a:lnTo>
                      <a:pt x="42" y="803"/>
                    </a:lnTo>
                    <a:lnTo>
                      <a:pt x="25" y="795"/>
                    </a:lnTo>
                    <a:lnTo>
                      <a:pt x="11" y="781"/>
                    </a:lnTo>
                    <a:lnTo>
                      <a:pt x="3" y="764"/>
                    </a:lnTo>
                    <a:lnTo>
                      <a:pt x="0" y="744"/>
                    </a:lnTo>
                    <a:lnTo>
                      <a:pt x="3" y="676"/>
                    </a:lnTo>
                    <a:lnTo>
                      <a:pt x="11" y="611"/>
                    </a:lnTo>
                    <a:lnTo>
                      <a:pt x="26" y="546"/>
                    </a:lnTo>
                    <a:lnTo>
                      <a:pt x="46" y="485"/>
                    </a:lnTo>
                    <a:lnTo>
                      <a:pt x="71" y="426"/>
                    </a:lnTo>
                    <a:lnTo>
                      <a:pt x="100" y="369"/>
                    </a:lnTo>
                    <a:lnTo>
                      <a:pt x="135" y="316"/>
                    </a:lnTo>
                    <a:lnTo>
                      <a:pt x="174" y="265"/>
                    </a:lnTo>
                    <a:lnTo>
                      <a:pt x="216" y="219"/>
                    </a:lnTo>
                    <a:lnTo>
                      <a:pt x="263" y="176"/>
                    </a:lnTo>
                    <a:lnTo>
                      <a:pt x="312" y="137"/>
                    </a:lnTo>
                    <a:lnTo>
                      <a:pt x="366" y="102"/>
                    </a:lnTo>
                    <a:lnTo>
                      <a:pt x="422" y="72"/>
                    </a:lnTo>
                    <a:lnTo>
                      <a:pt x="481" y="47"/>
                    </a:lnTo>
                    <a:lnTo>
                      <a:pt x="542" y="27"/>
                    </a:lnTo>
                    <a:lnTo>
                      <a:pt x="606" y="13"/>
                    </a:lnTo>
                    <a:lnTo>
                      <a:pt x="671" y="3"/>
                    </a:lnTo>
                    <a:lnTo>
                      <a:pt x="7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D617A158-9528-C646-AA4F-3CBB839E2A85}"/>
              </a:ext>
            </a:extLst>
          </p:cNvPr>
          <p:cNvSpPr/>
          <p:nvPr/>
        </p:nvSpPr>
        <p:spPr>
          <a:xfrm>
            <a:off x="9225043" y="3753744"/>
            <a:ext cx="89806" cy="898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Graphic 22" descr="Car">
            <a:extLst>
              <a:ext uri="{FF2B5EF4-FFF2-40B4-BE49-F238E27FC236}">
                <a16:creationId xmlns:a16="http://schemas.microsoft.com/office/drawing/2014/main" id="{5D63B1C1-94DB-BF4F-9B42-57890A3C1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329" y="4615092"/>
            <a:ext cx="653900" cy="653900"/>
          </a:xfrm>
          <a:prstGeom prst="rect">
            <a:avLst/>
          </a:prstGeom>
        </p:spPr>
      </p:pic>
      <p:pic>
        <p:nvPicPr>
          <p:cNvPr id="26" name="Graphic 25" descr="Brain">
            <a:extLst>
              <a:ext uri="{FF2B5EF4-FFF2-40B4-BE49-F238E27FC236}">
                <a16:creationId xmlns:a16="http://schemas.microsoft.com/office/drawing/2014/main" id="{03FBC2BC-7BE9-5C4C-BB4C-3B5422E40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1097" y="2318959"/>
            <a:ext cx="601073" cy="601073"/>
          </a:xfrm>
          <a:prstGeom prst="rect">
            <a:avLst/>
          </a:prstGeom>
        </p:spPr>
      </p:pic>
      <p:pic>
        <p:nvPicPr>
          <p:cNvPr id="28" name="Graphic 27" descr="Marker">
            <a:extLst>
              <a:ext uri="{FF2B5EF4-FFF2-40B4-BE49-F238E27FC236}">
                <a16:creationId xmlns:a16="http://schemas.microsoft.com/office/drawing/2014/main" id="{0834BFBF-30D0-AE44-8269-9ADCF787D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841" y="2244707"/>
            <a:ext cx="675325" cy="6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81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</a:t>
            </a:r>
            <a:r>
              <a:rPr lang="en-GB" dirty="0" err="1"/>
              <a:t>LeakyReLu</a:t>
            </a:r>
            <a:r>
              <a:rPr lang="en-GB" dirty="0"/>
              <a:t> Activation function – Light Model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0DAC07-FAA5-C546-9A54-4AB0A0F1245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50975" y="1816099"/>
          <a:ext cx="4572000" cy="4360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E60F3A6-4A12-8D4C-AA6B-5B4F5E9A93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69025" y="1845931"/>
          <a:ext cx="4572000" cy="4412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0128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 in</a:t>
            </a:r>
            <a:br>
              <a:rPr lang="en-GB" dirty="0"/>
            </a:br>
            <a:r>
              <a:rPr lang="en-GB" dirty="0" err="1"/>
              <a:t>Polycube</a:t>
            </a:r>
            <a:br>
              <a:rPr lang="en-GB" dirty="0"/>
            </a:br>
            <a:r>
              <a:rPr lang="en-GB" dirty="0"/>
              <a:t>Mapping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2B67C-A110-114F-A4EA-128648EE8649}"/>
              </a:ext>
            </a:extLst>
          </p:cNvPr>
          <p:cNvSpPr txBox="1"/>
          <p:nvPr/>
        </p:nvSpPr>
        <p:spPr>
          <a:xfrm>
            <a:off x="9261230" y="5295045"/>
            <a:ext cx="3130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Baqué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Remelli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, E., Fleuret, F., &amp; </a:t>
            </a:r>
            <a:r>
              <a:rPr lang="en-US" dirty="0" err="1">
                <a:solidFill>
                  <a:schemeClr val="tx2">
                    <a:lumMod val="90000"/>
                  </a:schemeClr>
                </a:solidFill>
              </a:rPr>
              <a:t>Fua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, P. (2018). Geodesic Convolutional Shape Optimization. Retrieved from </a:t>
            </a:r>
            <a:r>
              <a:rPr lang="en-US" dirty="0">
                <a:solidFill>
                  <a:schemeClr val="tx2">
                    <a:lumMod val="90000"/>
                  </a:schemeClr>
                </a:solidFill>
                <a:hlinkClick r:id="rId3"/>
              </a:rPr>
              <a:t>http://arxiv.org/abs/1802.04016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BDB6D-2F08-5442-A4C6-40B403F7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1041400"/>
            <a:ext cx="4826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11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</a:t>
            </a:r>
            <a:r>
              <a:rPr lang="en-GB" dirty="0" err="1"/>
              <a:t>ReLu</a:t>
            </a:r>
            <a:r>
              <a:rPr lang="en-GB" dirty="0"/>
              <a:t> Activation function – Light Model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2505B24-3FF0-9040-936E-5C5FE26D265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50975" y="1739899"/>
          <a:ext cx="4572000" cy="4572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784A081-E6CD-1941-9C34-F756B1CBA01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69025" y="1727200"/>
          <a:ext cx="4572000" cy="462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43069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Sigmoid Activation function – Light Model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D0DAC07-FAA5-C546-9A54-4AB0A0F1245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450975" y="1816100"/>
          <a:ext cx="4572000" cy="45109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E60F3A6-4A12-8D4C-AA6B-5B4F5E9A93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69025" y="1845932"/>
          <a:ext cx="4572000" cy="4564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52914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r>
              <a:rPr lang="fr-CH" dirty="0"/>
              <a:t> Split data in </a:t>
            </a:r>
            <a:r>
              <a:rPr lang="fr-CH" b="1" dirty="0"/>
              <a:t>Training</a:t>
            </a:r>
            <a:r>
              <a:rPr lang="fr-CH" dirty="0"/>
              <a:t> and </a:t>
            </a:r>
            <a:r>
              <a:rPr lang="fr-CH" b="1" dirty="0"/>
              <a:t>Validation</a:t>
            </a:r>
            <a:r>
              <a:rPr lang="fr-CH" dirty="0"/>
              <a:t> set</a:t>
            </a:r>
          </a:p>
          <a:p>
            <a:pPr lvl="1"/>
            <a:r>
              <a:rPr lang="fr-CH" i="1" dirty="0">
                <a:solidFill>
                  <a:schemeClr val="tx1"/>
                </a:solidFill>
              </a:rPr>
              <a:t> </a:t>
            </a:r>
            <a:r>
              <a:rPr lang="fr-CH" dirty="0">
                <a:solidFill>
                  <a:schemeClr val="tx1"/>
                </a:solidFill>
              </a:rPr>
              <a:t>1111 Training </a:t>
            </a:r>
            <a:r>
              <a:rPr lang="fr-CH" dirty="0" err="1">
                <a:solidFill>
                  <a:schemeClr val="tx1"/>
                </a:solidFill>
              </a:rPr>
              <a:t>shapes</a:t>
            </a:r>
            <a:r>
              <a:rPr lang="fr-CH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fr-CH" dirty="0">
                <a:solidFill>
                  <a:schemeClr val="tx1"/>
                </a:solidFill>
              </a:rPr>
              <a:t> 100 Validation </a:t>
            </a:r>
            <a:r>
              <a:rPr lang="fr-CH" dirty="0" err="1">
                <a:solidFill>
                  <a:schemeClr val="tx1"/>
                </a:solidFill>
              </a:rPr>
              <a:t>shapes</a:t>
            </a:r>
            <a:endParaRPr lang="en-GB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1798640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019811" y="4345960"/>
            <a:ext cx="10515595" cy="4351338"/>
          </a:xfrm>
        </p:spPr>
        <p:txBody>
          <a:bodyPr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641" y="767756"/>
            <a:ext cx="9793380" cy="542825"/>
          </a:xfrm>
        </p:spPr>
        <p:txBody>
          <a:bodyPr/>
          <a:lstStyle/>
          <a:p>
            <a:r>
              <a:rPr lang="en-GB" dirty="0"/>
              <a:t>The CNN Model – Results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246CA21-5D01-D540-8B4B-D81D6BCAD01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6641" y="1655064"/>
          <a:ext cx="5553303" cy="400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39EFAFE-675E-5147-93F7-FF52A5AC8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572" y="1908123"/>
            <a:ext cx="4430072" cy="34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1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r>
              <a:rPr lang="en-GB" dirty="0"/>
              <a:t> 3 different languages</a:t>
            </a:r>
          </a:p>
          <a:p>
            <a:r>
              <a:rPr lang="en-GB" dirty="0"/>
              <a:t> Not the ideal languages for voxelization </a:t>
            </a:r>
          </a:p>
          <a:p>
            <a:r>
              <a:rPr lang="en-GB" dirty="0"/>
              <a:t> </a:t>
            </a:r>
            <a:r>
              <a:rPr lang="en-GB" b="1" dirty="0"/>
              <a:t>Algorithmic complexity </a:t>
            </a:r>
            <a:r>
              <a:rPr lang="en-GB" dirty="0"/>
              <a:t>of the </a:t>
            </a:r>
            <a:r>
              <a:rPr lang="en-GB" i="1" dirty="0"/>
              <a:t>cubing </a:t>
            </a:r>
            <a:r>
              <a:rPr lang="en-GB" dirty="0"/>
              <a:t>process </a:t>
            </a:r>
          </a:p>
          <a:p>
            <a:pPr lvl="1"/>
            <a:r>
              <a:rPr lang="en-GB" dirty="0"/>
              <a:t> Axis aligning </a:t>
            </a:r>
          </a:p>
          <a:p>
            <a:pPr lvl="1"/>
            <a:r>
              <a:rPr lang="en-GB" dirty="0"/>
              <a:t> Voxelization </a:t>
            </a:r>
          </a:p>
          <a:p>
            <a:pPr lvl="1"/>
            <a:r>
              <a:rPr lang="en-GB" dirty="0"/>
              <a:t> Hough Transform </a:t>
            </a:r>
          </a:p>
          <a:p>
            <a:pPr lvl="1"/>
            <a:r>
              <a:rPr lang="en-GB" dirty="0"/>
              <a:t> …</a:t>
            </a:r>
          </a:p>
          <a:p>
            <a:pPr indent="0">
              <a:buNone/>
            </a:pPr>
            <a:r>
              <a:rPr lang="en-GB" dirty="0"/>
              <a:t>…</a:t>
            </a:r>
          </a:p>
          <a:p>
            <a:endParaRPr lang="en-GB" dirty="0"/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do this more efficiently? </a:t>
            </a:r>
          </a:p>
        </p:txBody>
      </p:sp>
      <p:pic>
        <p:nvPicPr>
          <p:cNvPr id="6" name="Graphic 5" descr="Gauge">
            <a:extLst>
              <a:ext uri="{FF2B5EF4-FFF2-40B4-BE49-F238E27FC236}">
                <a16:creationId xmlns:a16="http://schemas.microsoft.com/office/drawing/2014/main" id="{3DFD9109-9DE4-6941-878A-453C4EFFE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5169" y="911225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E9DD8-ABBA-404D-8ED8-7C25A4FF6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0431" y="3675819"/>
            <a:ext cx="3472473" cy="18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7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r>
              <a:rPr lang="en-GB" dirty="0" err="1"/>
              <a:t>Polycube</a:t>
            </a:r>
            <a:r>
              <a:rPr lang="en-GB" dirty="0"/>
              <a:t> Generation</a:t>
            </a:r>
          </a:p>
          <a:p>
            <a:pPr lvl="1" indent="0">
              <a:buNone/>
            </a:pPr>
            <a:r>
              <a:rPr lang="en-GB" dirty="0">
                <a:cs typeface="Helvetica Neue" panose="02000503000000020004" pitchFamily="2" charset="0"/>
              </a:rPr>
              <a:t>   Axis Aligning Deformation</a:t>
            </a:r>
          </a:p>
          <a:p>
            <a:pPr lvl="1" indent="0">
              <a:buNone/>
            </a:pPr>
            <a:r>
              <a:rPr lang="en-GB" dirty="0"/>
              <a:t>   Volumetric Voxelization</a:t>
            </a:r>
            <a:endParaRPr lang="en-GB" dirty="0">
              <a:cs typeface="Helvetica Neue" panose="02000503000000020004" pitchFamily="2" charset="0"/>
            </a:endParaRPr>
          </a:p>
          <a:p>
            <a:pPr lvl="1" indent="0">
              <a:buNone/>
            </a:pPr>
            <a:r>
              <a:rPr lang="en-GB" dirty="0">
                <a:cs typeface="Helvetica Neue" panose="02000503000000020004" pitchFamily="2" charset="0"/>
              </a:rPr>
              <a:t>   Hough Transform</a:t>
            </a:r>
            <a:endParaRPr lang="en-GB" dirty="0"/>
          </a:p>
          <a:p>
            <a:pPr indent="0">
              <a:buNone/>
            </a:pPr>
            <a:r>
              <a:rPr lang="en-GB" dirty="0"/>
              <a:t>Learn the </a:t>
            </a:r>
            <a:r>
              <a:rPr lang="en-GB" dirty="0" err="1"/>
              <a:t>Polycubing</a:t>
            </a:r>
            <a:endParaRPr lang="en-GB" dirty="0"/>
          </a:p>
          <a:p>
            <a:pPr indent="0">
              <a:buNone/>
            </a:pPr>
            <a:r>
              <a:rPr lang="en-GB" sz="2400" dirty="0"/>
              <a:t>	3D U-Net</a:t>
            </a:r>
          </a:p>
          <a:p>
            <a:pPr indent="0">
              <a:buNone/>
            </a:pPr>
            <a:r>
              <a:rPr lang="en-GB" sz="2400" dirty="0"/>
              <a:t>	3D CNN</a:t>
            </a:r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r>
              <a:rPr lang="en-GB" i="1" dirty="0"/>
              <a:t>	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136537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r>
              <a:rPr lang="en-GB" dirty="0" err="1"/>
              <a:t>Polycube</a:t>
            </a:r>
            <a:r>
              <a:rPr lang="en-GB" dirty="0"/>
              <a:t> Generation</a:t>
            </a:r>
          </a:p>
          <a:p>
            <a:pPr lvl="1" indent="0">
              <a:buNone/>
            </a:pPr>
            <a:r>
              <a:rPr lang="en-GB" dirty="0">
                <a:cs typeface="Helvetica Neue" panose="02000503000000020004" pitchFamily="2" charset="0"/>
              </a:rPr>
              <a:t>   Axis Aligning Deformation</a:t>
            </a:r>
          </a:p>
          <a:p>
            <a:pPr lvl="1" indent="0">
              <a:buNone/>
            </a:pPr>
            <a:r>
              <a:rPr lang="en-GB" dirty="0"/>
              <a:t>   Volumetric Voxelization</a:t>
            </a:r>
            <a:endParaRPr lang="en-GB" dirty="0">
              <a:cs typeface="Helvetica Neue" panose="02000503000000020004" pitchFamily="2" charset="0"/>
            </a:endParaRPr>
          </a:p>
          <a:p>
            <a:pPr lvl="1" indent="0">
              <a:buNone/>
            </a:pPr>
            <a:r>
              <a:rPr lang="en-GB" dirty="0">
                <a:cs typeface="Helvetica Neue" panose="02000503000000020004" pitchFamily="2" charset="0"/>
              </a:rPr>
              <a:t>   Hough Transform</a:t>
            </a:r>
            <a:endParaRPr lang="en-GB" dirty="0"/>
          </a:p>
          <a:p>
            <a:pPr indent="0">
              <a:buNone/>
            </a:pPr>
            <a:r>
              <a:rPr lang="en-GB" dirty="0">
                <a:solidFill>
                  <a:schemeClr val="tx2">
                    <a:lumMod val="90000"/>
                  </a:schemeClr>
                </a:solidFill>
              </a:rPr>
              <a:t>Learn the </a:t>
            </a:r>
            <a:r>
              <a:rPr lang="en-GB" dirty="0" err="1">
                <a:solidFill>
                  <a:schemeClr val="tx2">
                    <a:lumMod val="90000"/>
                  </a:schemeClr>
                </a:solidFill>
              </a:rPr>
              <a:t>Polycubing</a:t>
            </a:r>
            <a:endParaRPr lang="en-GB" dirty="0">
              <a:solidFill>
                <a:schemeClr val="tx2">
                  <a:lumMod val="90000"/>
                </a:schemeClr>
              </a:solidFill>
            </a:endParaRPr>
          </a:p>
          <a:p>
            <a:pPr indent="0">
              <a:buNone/>
            </a:pPr>
            <a:r>
              <a:rPr lang="en-GB" sz="2400" dirty="0">
                <a:solidFill>
                  <a:schemeClr val="tx2">
                    <a:lumMod val="90000"/>
                  </a:schemeClr>
                </a:solidFill>
              </a:rPr>
              <a:t>	3D U-Net</a:t>
            </a:r>
          </a:p>
          <a:p>
            <a:pPr indent="0">
              <a:buNone/>
            </a:pPr>
            <a:r>
              <a:rPr lang="en-GB" sz="2400" dirty="0">
                <a:solidFill>
                  <a:schemeClr val="tx2">
                    <a:lumMod val="90000"/>
                  </a:schemeClr>
                </a:solidFill>
              </a:rPr>
              <a:t>	3D CNN</a:t>
            </a:r>
          </a:p>
          <a:p>
            <a:pPr indent="0">
              <a:buNone/>
            </a:pPr>
            <a:endParaRPr lang="en-GB" i="1" dirty="0"/>
          </a:p>
          <a:p>
            <a:pPr indent="0">
              <a:buNone/>
            </a:pPr>
            <a:r>
              <a:rPr lang="en-GB" i="1" dirty="0"/>
              <a:t>									</a:t>
            </a:r>
          </a:p>
          <a:p>
            <a:pPr indent="0">
              <a:buNone/>
            </a:pPr>
            <a:endParaRPr lang="en-GB" i="1" dirty="0">
              <a:solidFill>
                <a:schemeClr val="accent6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70175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E49E2E-5C6D-204C-B144-AD431D818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47" y="3078851"/>
            <a:ext cx="6236491" cy="350599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1" y="1690687"/>
            <a:ext cx="10515595" cy="4351338"/>
          </a:xfrm>
        </p:spPr>
        <p:txBody>
          <a:bodyPr/>
          <a:lstStyle/>
          <a:p>
            <a:pPr algn="just"/>
            <a:r>
              <a:rPr lang="en-US" dirty="0"/>
              <a:t> </a:t>
            </a:r>
            <a:r>
              <a:rPr lang="en-US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Iteratively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lang="en-US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deform a geometric model</a:t>
            </a:r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into a geometrically regular axis aligned shape </a:t>
            </a:r>
          </a:p>
          <a:p>
            <a:r>
              <a:rPr lang="en-US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  Algorithm </a:t>
            </a:r>
          </a:p>
          <a:p>
            <a:pPr indent="0">
              <a:buNone/>
            </a:pP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cs typeface="Helvetica Neue" panose="02000503000000020004" pitchFamily="2" charset="0"/>
              </a:rPr>
              <a:t>Step 1 - Axis Aligning Deformation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8E69D0-D420-004D-8725-83B40E7C357C}"/>
              </a:ext>
            </a:extLst>
          </p:cNvPr>
          <p:cNvCxnSpPr>
            <a:cxnSpLocks/>
          </p:cNvCxnSpPr>
          <p:nvPr/>
        </p:nvCxnSpPr>
        <p:spPr>
          <a:xfrm>
            <a:off x="7139354" y="3387969"/>
            <a:ext cx="0" cy="21922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64A3AC-2970-1345-AC7B-1E1071CADC75}"/>
              </a:ext>
            </a:extLst>
          </p:cNvPr>
          <p:cNvSpPr txBox="1"/>
          <p:nvPr/>
        </p:nvSpPr>
        <p:spPr>
          <a:xfrm>
            <a:off x="7561385" y="2555631"/>
            <a:ext cx="3634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1CBA7B-0B6E-3941-AEFE-43251CDE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85" y="3766688"/>
            <a:ext cx="1803400" cy="15875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9DC943-290A-514F-8738-AC2E66428F46}"/>
              </a:ext>
            </a:extLst>
          </p:cNvPr>
          <p:cNvCxnSpPr/>
          <p:nvPr/>
        </p:nvCxnSpPr>
        <p:spPr>
          <a:xfrm>
            <a:off x="9554308" y="4560438"/>
            <a:ext cx="2930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8192B0-D357-E743-A3FA-BBF7930D4AFF}"/>
              </a:ext>
            </a:extLst>
          </p:cNvPr>
          <p:cNvSpPr txBox="1"/>
          <p:nvPr/>
        </p:nvSpPr>
        <p:spPr>
          <a:xfrm>
            <a:off x="7844967" y="5580185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Input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Original Mesh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FE92-A3EF-4B44-B751-11CD3BB278F9}"/>
              </a:ext>
            </a:extLst>
          </p:cNvPr>
          <p:cNvSpPr txBox="1"/>
          <p:nvPr/>
        </p:nvSpPr>
        <p:spPr>
          <a:xfrm>
            <a:off x="10096195" y="560285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Output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Axis Aligned Mesh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B62184-CC94-7A4A-9540-C83796CBFB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52024" y="3762988"/>
            <a:ext cx="1803600" cy="15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1" y="1690687"/>
            <a:ext cx="10515595" cy="4351338"/>
          </a:xfrm>
        </p:spPr>
        <p:txBody>
          <a:bodyPr/>
          <a:lstStyle/>
          <a:p>
            <a:pPr indent="0" algn="just">
              <a:buNone/>
            </a:pPr>
            <a:r>
              <a:rPr lang="en-US" dirty="0"/>
              <a:t>Voxelize the axis aligned model by sampling the model’s signed distance function on a regular grid defined over the model’s bounding box </a:t>
            </a: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0416" y="1147862"/>
            <a:ext cx="9793380" cy="542825"/>
          </a:xfrm>
        </p:spPr>
        <p:txBody>
          <a:bodyPr/>
          <a:lstStyle/>
          <a:p>
            <a:r>
              <a:rPr lang="en-GB" dirty="0"/>
              <a:t>Step 2 - Volumetric Voxelization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19EF9-9043-684F-8A8E-67377B0C8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09"/>
          <a:stretch/>
        </p:blipFill>
        <p:spPr>
          <a:xfrm>
            <a:off x="1720786" y="3525264"/>
            <a:ext cx="3977640" cy="1973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3EE9A-A96F-194A-A50C-4CAA50B804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42" b="15351"/>
          <a:stretch/>
        </p:blipFill>
        <p:spPr>
          <a:xfrm>
            <a:off x="6581011" y="3532597"/>
            <a:ext cx="3977640" cy="19584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5B30E1-EF2A-1840-BFE2-E64F0F735178}"/>
              </a:ext>
            </a:extLst>
          </p:cNvPr>
          <p:cNvCxnSpPr/>
          <p:nvPr/>
        </p:nvCxnSpPr>
        <p:spPr>
          <a:xfrm>
            <a:off x="5815584" y="4511801"/>
            <a:ext cx="641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3E0501-4D0B-9540-AFD0-7B84E72AAE31}"/>
              </a:ext>
            </a:extLst>
          </p:cNvPr>
          <p:cNvSpPr txBox="1"/>
          <p:nvPr/>
        </p:nvSpPr>
        <p:spPr>
          <a:xfrm>
            <a:off x="3091488" y="5653337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Input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Original Mesh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1BB76-8A91-6442-9FB5-55A1946048C7}"/>
              </a:ext>
            </a:extLst>
          </p:cNvPr>
          <p:cNvSpPr txBox="1"/>
          <p:nvPr/>
        </p:nvSpPr>
        <p:spPr>
          <a:xfrm>
            <a:off x="7875570" y="5653337"/>
            <a:ext cx="13885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Input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Voxelized Mesh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Grid Size=100</a:t>
            </a:r>
          </a:p>
        </p:txBody>
      </p:sp>
    </p:spTree>
    <p:extLst>
      <p:ext uri="{BB962C8B-B14F-4D97-AF65-F5344CB8AC3E}">
        <p14:creationId xmlns:p14="http://schemas.microsoft.com/office/powerpoint/2010/main" val="91715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5" cy="4351338"/>
          </a:xfrm>
        </p:spPr>
        <p:txBody>
          <a:bodyPr/>
          <a:lstStyle/>
          <a:p>
            <a:pPr indent="0">
              <a:buNone/>
            </a:pPr>
            <a:endParaRPr lang="en-GB" i="1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GB" i="1" dirty="0"/>
          </a:p>
          <a:p>
            <a:pPr lvl="1" indent="0">
              <a:buNone/>
            </a:pPr>
            <a:endParaRPr lang="en-GB" i="1" dirty="0"/>
          </a:p>
          <a:p>
            <a:pPr lvl="1"/>
            <a:endParaRPr lang="en-GB" i="1" dirty="0"/>
          </a:p>
          <a:p>
            <a:endParaRPr lang="en-GB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Axis Aligning &amp; Voxelization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C09E1-AB22-9F4A-B157-BFCACB27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93" y="2133353"/>
            <a:ext cx="7587565" cy="2966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7AA114-AE59-8B4C-B9F3-7CB5EB907917}"/>
              </a:ext>
            </a:extLst>
          </p:cNvPr>
          <p:cNvSpPr txBox="1"/>
          <p:nvPr/>
        </p:nvSpPr>
        <p:spPr>
          <a:xfrm>
            <a:off x="5088190" y="5090063"/>
            <a:ext cx="201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Grid Size = 256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A9AD5-A1BB-FB47-AB3F-EBA0C89EB49C}"/>
              </a:ext>
            </a:extLst>
          </p:cNvPr>
          <p:cNvSpPr txBox="1"/>
          <p:nvPr/>
        </p:nvSpPr>
        <p:spPr>
          <a:xfrm>
            <a:off x="8814670" y="5078130"/>
            <a:ext cx="201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Grid Size = 100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604AE-96B8-EE44-91FD-3CC18127B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09"/>
          <a:stretch/>
        </p:blipFill>
        <p:spPr>
          <a:xfrm>
            <a:off x="515337" y="3045611"/>
            <a:ext cx="2928030" cy="14524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44EEE6-F139-A043-8237-B940EB30161E}"/>
              </a:ext>
            </a:extLst>
          </p:cNvPr>
          <p:cNvCxnSpPr/>
          <p:nvPr/>
        </p:nvCxnSpPr>
        <p:spPr>
          <a:xfrm>
            <a:off x="3547872" y="3771823"/>
            <a:ext cx="429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5B017-0050-504A-B22F-0F643731F559}"/>
              </a:ext>
            </a:extLst>
          </p:cNvPr>
          <p:cNvSpPr txBox="1"/>
          <p:nvPr/>
        </p:nvSpPr>
        <p:spPr>
          <a:xfrm>
            <a:off x="1320357" y="6023074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Meshed Input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12F14-711B-2A4F-896B-80F2B0074AFB}"/>
              </a:ext>
            </a:extLst>
          </p:cNvPr>
          <p:cNvSpPr txBox="1"/>
          <p:nvPr/>
        </p:nvSpPr>
        <p:spPr>
          <a:xfrm>
            <a:off x="7497192" y="602307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3790132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 - PdB - Presentation" id="{215B2389-CA37-DF46-B586-96E811BBFD48}" vid="{91CA10C9-8F31-7944-9043-C00684839EDE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 - PdB - Presentation" id="{215B2389-CA37-DF46-B586-96E811BBFD48}" vid="{464D4C18-4E8E-3949-91CD-4A4406F23181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5967</TotalTime>
  <Words>2697</Words>
  <Application>Microsoft Macintosh PowerPoint</Application>
  <PresentationFormat>Widescreen</PresentationFormat>
  <Paragraphs>427</Paragraphs>
  <Slides>33</Slides>
  <Notes>33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Helvetica Neue</vt:lpstr>
      <vt:lpstr>Helvetica Neue Light</vt:lpstr>
      <vt:lpstr>Helvetica Neue Thin</vt:lpstr>
      <vt:lpstr>Tahoma</vt:lpstr>
      <vt:lpstr>Wingdings</vt:lpstr>
      <vt:lpstr>Office Theme</vt:lpstr>
      <vt:lpstr>1_Office Theme</vt:lpstr>
      <vt:lpstr> Deep Learning on 3D meshes via Model Simplification  Semester Project Presentation </vt:lpstr>
      <vt:lpstr>What is a Polycube? </vt:lpstr>
      <vt:lpstr>Basics in Polycube Mapping</vt:lpstr>
      <vt:lpstr>Can we do this more efficiently? </vt:lpstr>
      <vt:lpstr>Table of Content</vt:lpstr>
      <vt:lpstr>Table of Content</vt:lpstr>
      <vt:lpstr>Step 1 - Axis Aligning Deformation</vt:lpstr>
      <vt:lpstr>Step 2 - Volumetric Voxelization</vt:lpstr>
      <vt:lpstr>Results – Axis Aligning &amp; Voxelization</vt:lpstr>
      <vt:lpstr>Step 3 - Hough Transform – 2D interpretation</vt:lpstr>
      <vt:lpstr>Step 3 - Hough Transform</vt:lpstr>
      <vt:lpstr>Voting – Applied to the car Problem </vt:lpstr>
      <vt:lpstr>Results</vt:lpstr>
      <vt:lpstr>Can we do this more efficiently? </vt:lpstr>
      <vt:lpstr>Table of Content</vt:lpstr>
      <vt:lpstr>The Dataset</vt:lpstr>
      <vt:lpstr>The Dataset</vt:lpstr>
      <vt:lpstr>The U-Net Model</vt:lpstr>
      <vt:lpstr>Results - LeakyReLu Activation function</vt:lpstr>
      <vt:lpstr>Results - LeakyReLu Activation function</vt:lpstr>
      <vt:lpstr>The CNN Model</vt:lpstr>
      <vt:lpstr>The CNN Model – Tuning Results </vt:lpstr>
      <vt:lpstr>Summary - Unet vs. CNN</vt:lpstr>
      <vt:lpstr>Can we do this more efficiently? </vt:lpstr>
      <vt:lpstr>References </vt:lpstr>
      <vt:lpstr>Questions ? </vt:lpstr>
      <vt:lpstr>PowerPoint Presentation</vt:lpstr>
      <vt:lpstr>Project Timeline</vt:lpstr>
      <vt:lpstr>Results – LeakyReLu Activation function – Light Model</vt:lpstr>
      <vt:lpstr>Results – ReLu Activation function – Light Model</vt:lpstr>
      <vt:lpstr>Results – Sigmoid Activation function – Light Model</vt:lpstr>
      <vt:lpstr>Preprocessing</vt:lpstr>
      <vt:lpstr>The CNN Model – Results 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David Cleres</cp:lastModifiedBy>
  <cp:revision>157</cp:revision>
  <dcterms:modified xsi:type="dcterms:W3CDTF">2018-06-04T13:56:48Z</dcterms:modified>
</cp:coreProperties>
</file>